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60" r:id="rId3"/>
    <p:sldId id="261" r:id="rId4"/>
    <p:sldId id="262" r:id="rId5"/>
    <p:sldId id="264" r:id="rId6"/>
    <p:sldId id="319" r:id="rId7"/>
    <p:sldId id="267" r:id="rId8"/>
    <p:sldId id="269" r:id="rId9"/>
    <p:sldId id="270" r:id="rId10"/>
    <p:sldId id="271" r:id="rId11"/>
    <p:sldId id="311" r:id="rId12"/>
    <p:sldId id="272" r:id="rId13"/>
    <p:sldId id="314" r:id="rId14"/>
    <p:sldId id="275" r:id="rId15"/>
    <p:sldId id="283" r:id="rId16"/>
    <p:sldId id="291" r:id="rId17"/>
    <p:sldId id="320" r:id="rId18"/>
    <p:sldId id="321" r:id="rId19"/>
    <p:sldId id="324" r:id="rId20"/>
    <p:sldId id="325" r:id="rId21"/>
    <p:sldId id="327" r:id="rId22"/>
    <p:sldId id="326" r:id="rId23"/>
    <p:sldId id="328" r:id="rId24"/>
    <p:sldId id="322" r:id="rId25"/>
    <p:sldId id="329" r:id="rId26"/>
    <p:sldId id="330" r:id="rId27"/>
    <p:sldId id="331" r:id="rId28"/>
    <p:sldId id="332" r:id="rId29"/>
    <p:sldId id="33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6" autoAdjust="0"/>
    <p:restoredTop sz="95470"/>
  </p:normalViewPr>
  <p:slideViewPr>
    <p:cSldViewPr snapToGrid="0" snapToObjects="1">
      <p:cViewPr varScale="1">
        <p:scale>
          <a:sx n="64" d="100"/>
          <a:sy n="64" d="100"/>
        </p:scale>
        <p:origin x="552" y="48"/>
      </p:cViewPr>
      <p:guideLst/>
    </p:cSldViewPr>
  </p:slideViewPr>
  <p:outlineViewPr>
    <p:cViewPr>
      <p:scale>
        <a:sx n="33" d="100"/>
        <a:sy n="33" d="100"/>
      </p:scale>
      <p:origin x="0" y="-1440"/>
    </p:cViewPr>
    <p:sldLst>
      <p:sld r:id="rId1" collapse="1"/>
    </p:sldLst>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3" d="100"/>
          <a:sy n="93" d="100"/>
        </p:scale>
        <p:origin x="24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B7790-2585-764E-A4EF-7BA4CB75D94A}"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B50FA-933B-2D44-ABC6-081F1BC2B1F2}" type="slidenum">
              <a:rPr lang="en-US" smtClean="0"/>
              <a:t>‹#›</a:t>
            </a:fld>
            <a:endParaRPr lang="en-US"/>
          </a:p>
        </p:txBody>
      </p:sp>
    </p:spTree>
    <p:extLst>
      <p:ext uri="{BB962C8B-B14F-4D97-AF65-F5344CB8AC3E}">
        <p14:creationId xmlns:p14="http://schemas.microsoft.com/office/powerpoint/2010/main" val="71584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DB50FA-933B-2D44-ABC6-081F1BC2B1F2}" type="slidenum">
              <a:rPr lang="en-US" smtClean="0"/>
              <a:t>1</a:t>
            </a:fld>
            <a:endParaRPr lang="en-US"/>
          </a:p>
        </p:txBody>
      </p:sp>
    </p:spTree>
    <p:extLst>
      <p:ext uri="{BB962C8B-B14F-4D97-AF65-F5344CB8AC3E}">
        <p14:creationId xmlns:p14="http://schemas.microsoft.com/office/powerpoint/2010/main" val="309810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3"/>
            <a:r>
              <a:rPr lang="en-US" sz="1200" u="none" strike="noStrike" kern="1200" dirty="0">
                <a:solidFill>
                  <a:schemeClr val="tx1"/>
                </a:solidFill>
                <a:effectLst/>
                <a:latin typeface="+mn-lt"/>
                <a:ea typeface="+mn-ea"/>
                <a:cs typeface="+mn-cs"/>
              </a:rPr>
              <a:t>1.  The final regulations impose no prohibition of conflict of interest or bias for . . . advisors, nor any training requirement for such advisors, in order to leave recipients as much flexibility as possible to comply with the requirement to provide those advisors. The Department believes that advisors in such a role do not need to be unbiased or lack conflicts of interest precisely because the role of such advisor is to conduct cross-examination on behalf of one party, and [universities] can determine to what extent a [university] wishes to provide training for advisors whom a [university] may need to provide to a party to conduct cross-examination </a:t>
            </a:r>
          </a:p>
          <a:p>
            <a:pPr lvl="3"/>
            <a:r>
              <a:rPr lang="en-US" sz="1200" u="none" strike="noStrike" kern="1200" dirty="0">
                <a:solidFill>
                  <a:schemeClr val="tx1"/>
                </a:solidFill>
                <a:effectLst/>
                <a:latin typeface="+mn-lt"/>
                <a:ea typeface="+mn-ea"/>
                <a:cs typeface="+mn-cs"/>
              </a:rPr>
              <a:t>2.  Title IX Coordinator’s signing of a formal complaint does not place the Title IX Coordinator in a position adverse to the respondent and does not prevent the Title IX Coordinator from being free from bias or conflict of interest. Determining that allegations warrant investigation does not necessarily show bias.</a:t>
            </a:r>
          </a:p>
          <a:p>
            <a:endParaRPr lang="en-US" dirty="0"/>
          </a:p>
        </p:txBody>
      </p:sp>
      <p:sp>
        <p:nvSpPr>
          <p:cNvPr id="4" name="Slide Number Placeholder 3"/>
          <p:cNvSpPr>
            <a:spLocks noGrp="1"/>
          </p:cNvSpPr>
          <p:nvPr>
            <p:ph type="sldNum" sz="quarter" idx="5"/>
          </p:nvPr>
        </p:nvSpPr>
        <p:spPr/>
        <p:txBody>
          <a:bodyPr/>
          <a:lstStyle/>
          <a:p>
            <a:fld id="{4ADB50FA-933B-2D44-ABC6-081F1BC2B1F2}" type="slidenum">
              <a:rPr lang="en-US" smtClean="0"/>
              <a:t>5</a:t>
            </a:fld>
            <a:endParaRPr lang="en-US"/>
          </a:p>
        </p:txBody>
      </p:sp>
    </p:spTree>
    <p:extLst>
      <p:ext uri="{BB962C8B-B14F-4D97-AF65-F5344CB8AC3E}">
        <p14:creationId xmlns:p14="http://schemas.microsoft.com/office/powerpoint/2010/main" val="220036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3"/>
            <a:r>
              <a:rPr lang="en-US" sz="1200" u="none" strike="noStrike" kern="1200" dirty="0">
                <a:solidFill>
                  <a:schemeClr val="tx1"/>
                </a:solidFill>
                <a:effectLst/>
                <a:latin typeface="+mn-lt"/>
                <a:ea typeface="+mn-ea"/>
                <a:cs typeface="+mn-cs"/>
              </a:rPr>
              <a:t>1.  The final regulations impose no prohibition of conflict of interest or bias for . . . advisors, nor any training requirement for such advisors, in order to leave recipients as much flexibility as possible to comply with the requirement to provide those advisors. The Department believes that advisors in such a role do not need to be unbiased or lack conflicts of interest precisely because the role of such advisor is to conduct cross-examination on behalf of one party, and [universities] can determine to what extent a [university] wishes to provide training for advisors whom a [university] may need to provide to a party to conduct cross-examination </a:t>
            </a:r>
          </a:p>
          <a:p>
            <a:pPr lvl="3"/>
            <a:r>
              <a:rPr lang="en-US" sz="1200" u="none" strike="noStrike" kern="1200" dirty="0">
                <a:solidFill>
                  <a:schemeClr val="tx1"/>
                </a:solidFill>
                <a:effectLst/>
                <a:latin typeface="+mn-lt"/>
                <a:ea typeface="+mn-ea"/>
                <a:cs typeface="+mn-cs"/>
              </a:rPr>
              <a:t>2.  Title IX Coordinator’s signing of a formal complaint does not place the Title IX Coordinator in a position adverse to the respondent and does not prevent the Title IX Coordinator from being free from bias or conflict of interest. Determining that allegations warrant investigation does not necessarily show bias.</a:t>
            </a:r>
          </a:p>
          <a:p>
            <a:endParaRPr lang="en-US" dirty="0"/>
          </a:p>
        </p:txBody>
      </p:sp>
      <p:sp>
        <p:nvSpPr>
          <p:cNvPr id="4" name="Slide Number Placeholder 3"/>
          <p:cNvSpPr>
            <a:spLocks noGrp="1"/>
          </p:cNvSpPr>
          <p:nvPr>
            <p:ph type="sldNum" sz="quarter" idx="5"/>
          </p:nvPr>
        </p:nvSpPr>
        <p:spPr/>
        <p:txBody>
          <a:bodyPr/>
          <a:lstStyle/>
          <a:p>
            <a:fld id="{4ADB50FA-933B-2D44-ABC6-081F1BC2B1F2}" type="slidenum">
              <a:rPr lang="en-US" smtClean="0"/>
              <a:t>6</a:t>
            </a:fld>
            <a:endParaRPr lang="en-US"/>
          </a:p>
        </p:txBody>
      </p:sp>
    </p:spTree>
    <p:extLst>
      <p:ext uri="{BB962C8B-B14F-4D97-AF65-F5344CB8AC3E}">
        <p14:creationId xmlns:p14="http://schemas.microsoft.com/office/powerpoint/2010/main" val="348270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DB50FA-933B-2D44-ABC6-081F1BC2B1F2}" type="slidenum">
              <a:rPr lang="en-US" smtClean="0"/>
              <a:t>7</a:t>
            </a:fld>
            <a:endParaRPr lang="en-US"/>
          </a:p>
        </p:txBody>
      </p:sp>
    </p:spTree>
    <p:extLst>
      <p:ext uri="{BB962C8B-B14F-4D97-AF65-F5344CB8AC3E}">
        <p14:creationId xmlns:p14="http://schemas.microsoft.com/office/powerpoint/2010/main" val="358887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DB50FA-933B-2D44-ABC6-081F1BC2B1F2}" type="slidenum">
              <a:rPr lang="en-US" smtClean="0"/>
              <a:t>8</a:t>
            </a:fld>
            <a:endParaRPr lang="en-US"/>
          </a:p>
        </p:txBody>
      </p:sp>
    </p:spTree>
    <p:extLst>
      <p:ext uri="{BB962C8B-B14F-4D97-AF65-F5344CB8AC3E}">
        <p14:creationId xmlns:p14="http://schemas.microsoft.com/office/powerpoint/2010/main" val="344498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DB50FA-933B-2D44-ABC6-081F1BC2B1F2}" type="slidenum">
              <a:rPr lang="en-US" smtClean="0"/>
              <a:t>9</a:t>
            </a:fld>
            <a:endParaRPr lang="en-US"/>
          </a:p>
        </p:txBody>
      </p:sp>
    </p:spTree>
    <p:extLst>
      <p:ext uri="{BB962C8B-B14F-4D97-AF65-F5344CB8AC3E}">
        <p14:creationId xmlns:p14="http://schemas.microsoft.com/office/powerpoint/2010/main" val="224293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DB50FA-933B-2D44-ABC6-081F1BC2B1F2}" type="slidenum">
              <a:rPr lang="en-US" smtClean="0"/>
              <a:t>10</a:t>
            </a:fld>
            <a:endParaRPr lang="en-US"/>
          </a:p>
        </p:txBody>
      </p:sp>
    </p:spTree>
    <p:extLst>
      <p:ext uri="{BB962C8B-B14F-4D97-AF65-F5344CB8AC3E}">
        <p14:creationId xmlns:p14="http://schemas.microsoft.com/office/powerpoint/2010/main" val="137146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DB50FA-933B-2D44-ABC6-081F1BC2B1F2}" type="slidenum">
              <a:rPr lang="en-US" smtClean="0"/>
              <a:t>11</a:t>
            </a:fld>
            <a:endParaRPr lang="en-US"/>
          </a:p>
        </p:txBody>
      </p:sp>
    </p:spTree>
    <p:extLst>
      <p:ext uri="{BB962C8B-B14F-4D97-AF65-F5344CB8AC3E}">
        <p14:creationId xmlns:p14="http://schemas.microsoft.com/office/powerpoint/2010/main" val="46334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10/30/2023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10/30/2023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10/30/2023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10/30/2023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7AA8-F25E-874B-9992-9AE66EB4AA13}"/>
              </a:ext>
            </a:extLst>
          </p:cNvPr>
          <p:cNvSpPr>
            <a:spLocks noGrp="1"/>
          </p:cNvSpPr>
          <p:nvPr>
            <p:ph type="ctrTitle"/>
          </p:nvPr>
        </p:nvSpPr>
        <p:spPr>
          <a:xfrm>
            <a:off x="-247363" y="392555"/>
            <a:ext cx="8829675" cy="2268559"/>
          </a:xfrm>
        </p:spPr>
        <p:txBody>
          <a:bodyPr>
            <a:normAutofit fontScale="90000"/>
          </a:bodyPr>
          <a:lstStyle/>
          <a:p>
            <a:r>
              <a:rPr lang="en-US" dirty="0"/>
              <a:t>Title IX and Mandatory Reporting: </a:t>
            </a:r>
            <a:br>
              <a:rPr lang="en-US" dirty="0"/>
            </a:br>
            <a:r>
              <a:rPr lang="en-US" dirty="0"/>
              <a:t>What School Employees Need to know</a:t>
            </a:r>
          </a:p>
        </p:txBody>
      </p:sp>
      <p:pic>
        <p:nvPicPr>
          <p:cNvPr id="9" name="Picture 8">
            <a:extLst>
              <a:ext uri="{FF2B5EF4-FFF2-40B4-BE49-F238E27FC236}">
                <a16:creationId xmlns:a16="http://schemas.microsoft.com/office/drawing/2014/main" id="{3877B58F-15AE-3A45-8A1E-E004859580DE}"/>
              </a:ext>
            </a:extLst>
          </p:cNvPr>
          <p:cNvPicPr>
            <a:picLocks noChangeAspect="1"/>
          </p:cNvPicPr>
          <p:nvPr/>
        </p:nvPicPr>
        <p:blipFill>
          <a:blip r:embed="rId3"/>
          <a:stretch>
            <a:fillRect/>
          </a:stretch>
        </p:blipFill>
        <p:spPr>
          <a:xfrm>
            <a:off x="7328104" y="4301929"/>
            <a:ext cx="4016523" cy="1995631"/>
          </a:xfrm>
          <a:prstGeom prst="rect">
            <a:avLst/>
          </a:prstGeom>
          <a:effectLst>
            <a:softEdge rad="114300"/>
          </a:effectLst>
        </p:spPr>
      </p:pic>
    </p:spTree>
    <p:extLst>
      <p:ext uri="{BB962C8B-B14F-4D97-AF65-F5344CB8AC3E}">
        <p14:creationId xmlns:p14="http://schemas.microsoft.com/office/powerpoint/2010/main" val="59501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FFC4-60C0-7641-9F4A-EAFA056D5090}"/>
              </a:ext>
            </a:extLst>
          </p:cNvPr>
          <p:cNvSpPr>
            <a:spLocks noGrp="1"/>
          </p:cNvSpPr>
          <p:nvPr>
            <p:ph type="title"/>
          </p:nvPr>
        </p:nvSpPr>
        <p:spPr>
          <a:xfrm>
            <a:off x="2818286" y="454095"/>
            <a:ext cx="7958331" cy="1077229"/>
          </a:xfrm>
        </p:spPr>
        <p:txBody>
          <a:bodyPr/>
          <a:lstStyle/>
          <a:p>
            <a:r>
              <a:rPr lang="en-US" dirty="0"/>
              <a:t>What is the Scope of a School’s Educational Program or Activities?</a:t>
            </a:r>
          </a:p>
        </p:txBody>
      </p:sp>
      <p:sp>
        <p:nvSpPr>
          <p:cNvPr id="3" name="Content Placeholder 2">
            <a:extLst>
              <a:ext uri="{FF2B5EF4-FFF2-40B4-BE49-F238E27FC236}">
                <a16:creationId xmlns:a16="http://schemas.microsoft.com/office/drawing/2014/main" id="{A3AF1D3D-0428-A34F-B6BA-74498528AD15}"/>
              </a:ext>
            </a:extLst>
          </p:cNvPr>
          <p:cNvSpPr>
            <a:spLocks noGrp="1"/>
          </p:cNvSpPr>
          <p:nvPr>
            <p:ph idx="1"/>
          </p:nvPr>
        </p:nvSpPr>
        <p:spPr>
          <a:xfrm>
            <a:off x="1194620" y="1830890"/>
            <a:ext cx="8637418" cy="3997828"/>
          </a:xfrm>
        </p:spPr>
        <p:txBody>
          <a:bodyPr/>
          <a:lstStyle/>
          <a:p>
            <a:endParaRPr lang="en-US" dirty="0"/>
          </a:p>
          <a:p>
            <a:pPr lvl="1" fontAlgn="base"/>
            <a:r>
              <a:rPr lang="en-US" sz="3200" dirty="0"/>
              <a:t>On school property, including vehicles</a:t>
            </a:r>
          </a:p>
          <a:p>
            <a:pPr lvl="1" fontAlgn="base"/>
            <a:r>
              <a:rPr lang="en-US" sz="3200" dirty="0"/>
              <a:t>School sanctioned events</a:t>
            </a:r>
          </a:p>
          <a:p>
            <a:pPr lvl="1" fontAlgn="base"/>
            <a:r>
              <a:rPr lang="en-US" sz="3200" dirty="0"/>
              <a:t>School exercises “substantial control” over both the respondent and the context in which the sexual harassment occurs</a:t>
            </a:r>
          </a:p>
          <a:p>
            <a:endParaRPr lang="en-US" dirty="0"/>
          </a:p>
        </p:txBody>
      </p:sp>
      <p:pic>
        <p:nvPicPr>
          <p:cNvPr id="5" name="Picture 4">
            <a:extLst>
              <a:ext uri="{FF2B5EF4-FFF2-40B4-BE49-F238E27FC236}">
                <a16:creationId xmlns:a16="http://schemas.microsoft.com/office/drawing/2014/main" id="{9CA9D84C-619A-3A4F-9454-5E7787BF1D5A}"/>
              </a:ext>
            </a:extLst>
          </p:cNvPr>
          <p:cNvPicPr>
            <a:picLocks noChangeAspect="1"/>
          </p:cNvPicPr>
          <p:nvPr/>
        </p:nvPicPr>
        <p:blipFill>
          <a:blip r:embed="rId3"/>
          <a:stretch>
            <a:fillRect/>
          </a:stretch>
        </p:blipFill>
        <p:spPr>
          <a:xfrm>
            <a:off x="9406782" y="4832475"/>
            <a:ext cx="2121540" cy="1409198"/>
          </a:xfrm>
          <a:prstGeom prst="rect">
            <a:avLst/>
          </a:prstGeom>
          <a:effectLst>
            <a:softEdge rad="63500"/>
          </a:effectLst>
        </p:spPr>
      </p:pic>
    </p:spTree>
    <p:extLst>
      <p:ext uri="{BB962C8B-B14F-4D97-AF65-F5344CB8AC3E}">
        <p14:creationId xmlns:p14="http://schemas.microsoft.com/office/powerpoint/2010/main" val="356947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B14F-B053-A143-A531-8FF6A428DA50}"/>
              </a:ext>
            </a:extLst>
          </p:cNvPr>
          <p:cNvSpPr>
            <a:spLocks noGrp="1"/>
          </p:cNvSpPr>
          <p:nvPr>
            <p:ph type="title"/>
          </p:nvPr>
        </p:nvSpPr>
        <p:spPr>
          <a:xfrm>
            <a:off x="3233600" y="570313"/>
            <a:ext cx="7958331" cy="691560"/>
          </a:xfrm>
        </p:spPr>
        <p:txBody>
          <a:bodyPr/>
          <a:lstStyle/>
          <a:p>
            <a:r>
              <a:rPr lang="en-US" b="1" dirty="0"/>
              <a:t>What is ”Sexual Harassment”?</a:t>
            </a:r>
          </a:p>
        </p:txBody>
      </p:sp>
      <p:sp>
        <p:nvSpPr>
          <p:cNvPr id="3" name="Content Placeholder 2">
            <a:extLst>
              <a:ext uri="{FF2B5EF4-FFF2-40B4-BE49-F238E27FC236}">
                <a16:creationId xmlns:a16="http://schemas.microsoft.com/office/drawing/2014/main" id="{899FF186-62CC-C948-9C43-ED8241267B6A}"/>
              </a:ext>
            </a:extLst>
          </p:cNvPr>
          <p:cNvSpPr>
            <a:spLocks noGrp="1"/>
          </p:cNvSpPr>
          <p:nvPr>
            <p:ph idx="1"/>
          </p:nvPr>
        </p:nvSpPr>
        <p:spPr>
          <a:xfrm>
            <a:off x="1133856" y="1115568"/>
            <a:ext cx="9857232" cy="5742432"/>
          </a:xfrm>
        </p:spPr>
        <p:txBody>
          <a:bodyPr>
            <a:normAutofit/>
          </a:bodyPr>
          <a:lstStyle/>
          <a:p>
            <a:pPr marL="0" indent="0">
              <a:buNone/>
            </a:pPr>
            <a:endParaRPr lang="en-US" dirty="0"/>
          </a:p>
          <a:p>
            <a:pPr lvl="1" fontAlgn="base"/>
            <a:r>
              <a:rPr lang="en-US" sz="2800" dirty="0"/>
              <a:t>Sexual Assault, Dating Violence, Domestic Violence, and Stalking.</a:t>
            </a:r>
          </a:p>
          <a:p>
            <a:pPr lvl="2" fontAlgn="base"/>
            <a:r>
              <a:rPr lang="en-US" sz="2600" dirty="0"/>
              <a:t>Not evaluated for severity, pervasiveness, offensiveness, or denial of equal education, because such misconduct is sufficiently serious to deprive a person of equal access.</a:t>
            </a:r>
          </a:p>
          <a:p>
            <a:pPr lvl="2" fontAlgn="base"/>
            <a:r>
              <a:rPr lang="en-US" sz="2600" b="0" i="0" dirty="0">
                <a:effectLst/>
              </a:rPr>
              <a:t>But it is evaluated for Scope of School’s Educational Program or Activities</a:t>
            </a:r>
          </a:p>
          <a:p>
            <a:pPr marL="457200" lvl="1" indent="0" fontAlgn="base">
              <a:buNone/>
            </a:pPr>
            <a:endParaRPr lang="en-US" sz="2400" dirty="0"/>
          </a:p>
          <a:p>
            <a:pPr lvl="1" fontAlgn="base"/>
            <a:endParaRPr lang="en-US" sz="2200" dirty="0"/>
          </a:p>
          <a:p>
            <a:endParaRPr lang="en-US" dirty="0"/>
          </a:p>
        </p:txBody>
      </p:sp>
      <p:pic>
        <p:nvPicPr>
          <p:cNvPr id="5" name="Picture 4">
            <a:extLst>
              <a:ext uri="{FF2B5EF4-FFF2-40B4-BE49-F238E27FC236}">
                <a16:creationId xmlns:a16="http://schemas.microsoft.com/office/drawing/2014/main" id="{934773B0-43DB-FF4C-B0A2-70CFD5540AA5}"/>
              </a:ext>
            </a:extLst>
          </p:cNvPr>
          <p:cNvPicPr>
            <a:picLocks noChangeAspect="1"/>
          </p:cNvPicPr>
          <p:nvPr/>
        </p:nvPicPr>
        <p:blipFill>
          <a:blip r:embed="rId3"/>
          <a:stretch>
            <a:fillRect/>
          </a:stretch>
        </p:blipFill>
        <p:spPr>
          <a:xfrm>
            <a:off x="8819535" y="4995062"/>
            <a:ext cx="1917495" cy="1494740"/>
          </a:xfrm>
          <a:prstGeom prst="rect">
            <a:avLst/>
          </a:prstGeom>
          <a:effectLst>
            <a:softEdge rad="63500"/>
          </a:effectLst>
        </p:spPr>
      </p:pic>
    </p:spTree>
    <p:extLst>
      <p:ext uri="{BB962C8B-B14F-4D97-AF65-F5344CB8AC3E}">
        <p14:creationId xmlns:p14="http://schemas.microsoft.com/office/powerpoint/2010/main" val="419983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4BBE-7677-7249-AE79-5EB8493FF48D}"/>
              </a:ext>
            </a:extLst>
          </p:cNvPr>
          <p:cNvSpPr>
            <a:spLocks noGrp="1"/>
          </p:cNvSpPr>
          <p:nvPr>
            <p:ph type="title"/>
          </p:nvPr>
        </p:nvSpPr>
        <p:spPr>
          <a:xfrm>
            <a:off x="2887469" y="490556"/>
            <a:ext cx="7958331" cy="627044"/>
          </a:xfrm>
        </p:spPr>
        <p:txBody>
          <a:bodyPr/>
          <a:lstStyle/>
          <a:p>
            <a:r>
              <a:rPr lang="en-US" b="1" dirty="0"/>
              <a:t>The School’s Responsibility</a:t>
            </a:r>
          </a:p>
        </p:txBody>
      </p:sp>
      <p:sp>
        <p:nvSpPr>
          <p:cNvPr id="3" name="Content Placeholder 2">
            <a:extLst>
              <a:ext uri="{FF2B5EF4-FFF2-40B4-BE49-F238E27FC236}">
                <a16:creationId xmlns:a16="http://schemas.microsoft.com/office/drawing/2014/main" id="{7A281ED6-3ED7-9840-A97E-2ECD6F22AD2F}"/>
              </a:ext>
            </a:extLst>
          </p:cNvPr>
          <p:cNvSpPr>
            <a:spLocks noGrp="1"/>
          </p:cNvSpPr>
          <p:nvPr>
            <p:ph idx="1"/>
          </p:nvPr>
        </p:nvSpPr>
        <p:spPr>
          <a:xfrm>
            <a:off x="855407" y="1117600"/>
            <a:ext cx="10637684" cy="5626100"/>
          </a:xfrm>
        </p:spPr>
        <p:txBody>
          <a:bodyPr>
            <a:normAutofit fontScale="92500"/>
          </a:bodyPr>
          <a:lstStyle/>
          <a:p>
            <a:endParaRPr lang="en-US" dirty="0"/>
          </a:p>
          <a:p>
            <a:pPr lvl="1" fontAlgn="base"/>
            <a:r>
              <a:rPr lang="en-US" sz="2600" dirty="0"/>
              <a:t>Respond promptly when actual knowledge of allegations is received</a:t>
            </a:r>
          </a:p>
          <a:p>
            <a:pPr lvl="1" fontAlgn="base"/>
            <a:r>
              <a:rPr lang="en-US" sz="2600" dirty="0"/>
              <a:t>Response can’t be deliberately indifferent, i.e. “clearly unreasonable in light of the known circumstances”</a:t>
            </a:r>
          </a:p>
          <a:p>
            <a:pPr lvl="2" fontAlgn="base"/>
            <a:r>
              <a:rPr lang="en-US" sz="2600" dirty="0"/>
              <a:t>Take action to protect parties</a:t>
            </a:r>
          </a:p>
          <a:p>
            <a:pPr lvl="2" fontAlgn="base"/>
            <a:r>
              <a:rPr lang="en-US" sz="2600" dirty="0"/>
              <a:t>Investigate</a:t>
            </a:r>
          </a:p>
          <a:p>
            <a:pPr lvl="2" fontAlgn="base"/>
            <a:r>
              <a:rPr lang="en-US" sz="2600" dirty="0"/>
              <a:t>Inform law enforcement</a:t>
            </a:r>
          </a:p>
          <a:p>
            <a:pPr lvl="2" fontAlgn="base"/>
            <a:r>
              <a:rPr lang="en-US" sz="2600" dirty="0"/>
              <a:t>No retaliation</a:t>
            </a:r>
          </a:p>
          <a:p>
            <a:pPr lvl="2" fontAlgn="base"/>
            <a:r>
              <a:rPr lang="en-US" sz="2600" dirty="0"/>
              <a:t>Take appropriate remedial action, including discipline</a:t>
            </a:r>
          </a:p>
          <a:p>
            <a:pPr lvl="2" fontAlgn="base"/>
            <a:r>
              <a:rPr lang="en-US" sz="2600" dirty="0"/>
              <a:t>Take steps to stop the offenses in the future</a:t>
            </a:r>
          </a:p>
          <a:p>
            <a:endParaRPr lang="en-US" dirty="0"/>
          </a:p>
        </p:txBody>
      </p:sp>
    </p:spTree>
    <p:extLst>
      <p:ext uri="{BB962C8B-B14F-4D97-AF65-F5344CB8AC3E}">
        <p14:creationId xmlns:p14="http://schemas.microsoft.com/office/powerpoint/2010/main" val="361144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4BBE-7677-7249-AE79-5EB8493FF48D}"/>
              </a:ext>
            </a:extLst>
          </p:cNvPr>
          <p:cNvSpPr>
            <a:spLocks noGrp="1"/>
          </p:cNvSpPr>
          <p:nvPr>
            <p:ph type="title"/>
          </p:nvPr>
        </p:nvSpPr>
        <p:spPr>
          <a:xfrm>
            <a:off x="2887469" y="490556"/>
            <a:ext cx="7958331" cy="627044"/>
          </a:xfrm>
        </p:spPr>
        <p:txBody>
          <a:bodyPr>
            <a:normAutofit/>
          </a:bodyPr>
          <a:lstStyle/>
          <a:p>
            <a:r>
              <a:rPr lang="en-US" sz="3600" b="1" dirty="0"/>
              <a:t>Retaliation</a:t>
            </a:r>
          </a:p>
        </p:txBody>
      </p:sp>
      <p:sp>
        <p:nvSpPr>
          <p:cNvPr id="3" name="Content Placeholder 2">
            <a:extLst>
              <a:ext uri="{FF2B5EF4-FFF2-40B4-BE49-F238E27FC236}">
                <a16:creationId xmlns:a16="http://schemas.microsoft.com/office/drawing/2014/main" id="{7A281ED6-3ED7-9840-A97E-2ECD6F22AD2F}"/>
              </a:ext>
            </a:extLst>
          </p:cNvPr>
          <p:cNvSpPr>
            <a:spLocks noGrp="1"/>
          </p:cNvSpPr>
          <p:nvPr>
            <p:ph idx="1"/>
          </p:nvPr>
        </p:nvSpPr>
        <p:spPr>
          <a:xfrm>
            <a:off x="1419942" y="1471561"/>
            <a:ext cx="9626600" cy="5626100"/>
          </a:xfrm>
        </p:spPr>
        <p:txBody>
          <a:bodyPr>
            <a:normAutofit/>
          </a:bodyPr>
          <a:lstStyle/>
          <a:p>
            <a:pPr algn="just"/>
            <a:r>
              <a:rPr lang="en-US" sz="2400" dirty="0"/>
              <a:t>No recipient or other person may intimidate, threaten, coerce, or discriminate against any individual for the purpose of interfering with any right or privilege secured by title IX . . . or because the individual has made a report or complaint, testified, assisted, or participated or refused to participate in any manner in an investigation, proceeding, or hearing . . .</a:t>
            </a:r>
          </a:p>
          <a:p>
            <a:pPr algn="just"/>
            <a:r>
              <a:rPr lang="en-US" sz="2400" dirty="0"/>
              <a:t>Charging an individual with code of conduct violations that do not involve sexual harassment, but arise out of the same facts or circumstances as a report or formal complaint of sexual harassment, for the purpose of interfering with any right or privilege secured by Title IX constitutes retaliation. </a:t>
            </a:r>
          </a:p>
          <a:p>
            <a:pPr marL="0" indent="0" algn="just">
              <a:buNone/>
            </a:pPr>
            <a:endParaRPr lang="en-US" sz="2400" dirty="0"/>
          </a:p>
          <a:p>
            <a:pPr marL="0" indent="0" algn="just">
              <a:buNone/>
            </a:pPr>
            <a:endParaRPr lang="en-US" sz="2400" dirty="0"/>
          </a:p>
        </p:txBody>
      </p:sp>
    </p:spTree>
    <p:extLst>
      <p:ext uri="{BB962C8B-B14F-4D97-AF65-F5344CB8AC3E}">
        <p14:creationId xmlns:p14="http://schemas.microsoft.com/office/powerpoint/2010/main" val="161412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142F-C2AE-1A47-9055-B9BEAE4FB930}"/>
              </a:ext>
            </a:extLst>
          </p:cNvPr>
          <p:cNvSpPr>
            <a:spLocks noGrp="1"/>
          </p:cNvSpPr>
          <p:nvPr>
            <p:ph type="title"/>
          </p:nvPr>
        </p:nvSpPr>
        <p:spPr/>
        <p:txBody>
          <a:bodyPr/>
          <a:lstStyle/>
          <a:p>
            <a:r>
              <a:rPr lang="en-US" dirty="0"/>
              <a:t>Who Can File a Report or Informal Complaint?</a:t>
            </a:r>
          </a:p>
        </p:txBody>
      </p:sp>
      <p:sp>
        <p:nvSpPr>
          <p:cNvPr id="3" name="Content Placeholder 2">
            <a:extLst>
              <a:ext uri="{FF2B5EF4-FFF2-40B4-BE49-F238E27FC236}">
                <a16:creationId xmlns:a16="http://schemas.microsoft.com/office/drawing/2014/main" id="{702F300C-849E-C84E-B381-836C066042B0}"/>
              </a:ext>
            </a:extLst>
          </p:cNvPr>
          <p:cNvSpPr>
            <a:spLocks noGrp="1"/>
          </p:cNvSpPr>
          <p:nvPr>
            <p:ph idx="1"/>
          </p:nvPr>
        </p:nvSpPr>
        <p:spPr>
          <a:xfrm>
            <a:off x="1194619" y="419100"/>
            <a:ext cx="9375520" cy="5630844"/>
          </a:xfrm>
        </p:spPr>
        <p:txBody>
          <a:bodyPr/>
          <a:lstStyle/>
          <a:p>
            <a:pPr marL="0" indent="0">
              <a:buNone/>
            </a:pPr>
            <a:endParaRPr lang="en-US" dirty="0"/>
          </a:p>
          <a:p>
            <a:pPr lvl="1" fontAlgn="base"/>
            <a:r>
              <a:rPr lang="en-US" sz="2400" dirty="0"/>
              <a:t>Any person at any time – cannot be ignored</a:t>
            </a:r>
          </a:p>
          <a:p>
            <a:pPr marL="0" indent="0">
              <a:buNone/>
            </a:pPr>
            <a:r>
              <a:rPr lang="en-US" sz="2800" dirty="0"/>
              <a:t>Who is required to file or forward a report?</a:t>
            </a:r>
          </a:p>
          <a:p>
            <a:pPr lvl="1"/>
            <a:r>
              <a:rPr lang="en-US" sz="2400" dirty="0"/>
              <a:t>All school employees when they observe, hear about, or have any notice of sexual harassment or allegations of sexual harassment.</a:t>
            </a:r>
          </a:p>
          <a:p>
            <a:pPr lvl="1"/>
            <a:endParaRPr lang="en-US" sz="2400" dirty="0"/>
          </a:p>
          <a:p>
            <a:pPr marL="0" indent="0">
              <a:buNone/>
            </a:pPr>
            <a:r>
              <a:rPr lang="en-US" sz="2600" dirty="0"/>
              <a:t>FORWARD CONCERNS OR COMPLAINTS TO </a:t>
            </a:r>
          </a:p>
          <a:p>
            <a:pPr marL="0" indent="0">
              <a:buNone/>
            </a:pPr>
            <a:r>
              <a:rPr lang="en-US" sz="2600" dirty="0"/>
              <a:t>THE TITLE IX COORDINATOR [INSERT NAME]</a:t>
            </a:r>
          </a:p>
        </p:txBody>
      </p:sp>
      <p:pic>
        <p:nvPicPr>
          <p:cNvPr id="5" name="Picture 4">
            <a:extLst>
              <a:ext uri="{FF2B5EF4-FFF2-40B4-BE49-F238E27FC236}">
                <a16:creationId xmlns:a16="http://schemas.microsoft.com/office/drawing/2014/main" id="{7D3E32E8-7136-EF45-B512-CD1047A7D414}"/>
              </a:ext>
            </a:extLst>
          </p:cNvPr>
          <p:cNvPicPr>
            <a:picLocks noChangeAspect="1"/>
          </p:cNvPicPr>
          <p:nvPr/>
        </p:nvPicPr>
        <p:blipFill>
          <a:blip r:embed="rId2"/>
          <a:stretch>
            <a:fillRect/>
          </a:stretch>
        </p:blipFill>
        <p:spPr>
          <a:xfrm>
            <a:off x="8893278" y="4739139"/>
            <a:ext cx="2850549" cy="1832496"/>
          </a:xfrm>
          <a:prstGeom prst="rect">
            <a:avLst/>
          </a:prstGeom>
          <a:effectLst>
            <a:softEdge rad="114300"/>
          </a:effectLst>
        </p:spPr>
      </p:pic>
    </p:spTree>
    <p:extLst>
      <p:ext uri="{BB962C8B-B14F-4D97-AF65-F5344CB8AC3E}">
        <p14:creationId xmlns:p14="http://schemas.microsoft.com/office/powerpoint/2010/main" val="211475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70E0-1F45-F24C-ABAD-C68DA013C40E}"/>
              </a:ext>
            </a:extLst>
          </p:cNvPr>
          <p:cNvSpPr>
            <a:spLocks noGrp="1"/>
          </p:cNvSpPr>
          <p:nvPr>
            <p:ph type="title"/>
          </p:nvPr>
        </p:nvSpPr>
        <p:spPr>
          <a:xfrm>
            <a:off x="3039869" y="323085"/>
            <a:ext cx="7958331" cy="614344"/>
          </a:xfrm>
        </p:spPr>
        <p:txBody>
          <a:bodyPr/>
          <a:lstStyle/>
          <a:p>
            <a:r>
              <a:rPr lang="en-US" dirty="0"/>
              <a:t>“Supportive Measures”</a:t>
            </a:r>
          </a:p>
        </p:txBody>
      </p:sp>
      <p:sp>
        <p:nvSpPr>
          <p:cNvPr id="3" name="Content Placeholder 2">
            <a:extLst>
              <a:ext uri="{FF2B5EF4-FFF2-40B4-BE49-F238E27FC236}">
                <a16:creationId xmlns:a16="http://schemas.microsoft.com/office/drawing/2014/main" id="{B4FB161D-D7F1-CF47-9BEA-9D8E0CB8F5B1}"/>
              </a:ext>
            </a:extLst>
          </p:cNvPr>
          <p:cNvSpPr>
            <a:spLocks noGrp="1"/>
          </p:cNvSpPr>
          <p:nvPr>
            <p:ph idx="1"/>
          </p:nvPr>
        </p:nvSpPr>
        <p:spPr>
          <a:xfrm>
            <a:off x="1075816" y="1949697"/>
            <a:ext cx="9804400" cy="3997828"/>
          </a:xfrm>
        </p:spPr>
        <p:txBody>
          <a:bodyPr>
            <a:normAutofit fontScale="47500" lnSpcReduction="20000"/>
          </a:bodyPr>
          <a:lstStyle/>
          <a:p>
            <a:pPr lvl="1" fontAlgn="base"/>
            <a:r>
              <a:rPr lang="en-US" sz="2600" dirty="0"/>
              <a:t>Individuals going through the process are afforded “supportive measures”</a:t>
            </a:r>
          </a:p>
          <a:p>
            <a:pPr lvl="1" fontAlgn="base"/>
            <a:r>
              <a:rPr lang="en-US" sz="2600" dirty="0"/>
              <a:t>Non-punitive individualized services offered as appropriate and without charge to a complainant or a respondent</a:t>
            </a:r>
          </a:p>
          <a:p>
            <a:pPr lvl="1" fontAlgn="base"/>
            <a:r>
              <a:rPr lang="en-US" sz="2600" dirty="0"/>
              <a:t>Must be designed to preserve educational access without unreasonably burdening the other party</a:t>
            </a:r>
          </a:p>
          <a:p>
            <a:pPr lvl="2" fontAlgn="base"/>
            <a:r>
              <a:rPr lang="en-US" sz="2600" dirty="0"/>
              <a:t>Schedule changes</a:t>
            </a:r>
          </a:p>
          <a:p>
            <a:pPr lvl="2" fontAlgn="base"/>
            <a:r>
              <a:rPr lang="en-US" sz="2600" dirty="0"/>
              <a:t>Class changes</a:t>
            </a:r>
          </a:p>
          <a:p>
            <a:pPr lvl="2" fontAlgn="base"/>
            <a:r>
              <a:rPr lang="en-US" sz="2600" dirty="0"/>
              <a:t>Course modifications</a:t>
            </a:r>
          </a:p>
          <a:p>
            <a:pPr lvl="2" fontAlgn="base"/>
            <a:r>
              <a:rPr lang="en-US" sz="2600" dirty="0"/>
              <a:t>Counseling resources</a:t>
            </a:r>
          </a:p>
          <a:p>
            <a:pPr lvl="2" fontAlgn="base"/>
            <a:r>
              <a:rPr lang="en-US" sz="2600" dirty="0"/>
              <a:t>Deadline extensions for assignments</a:t>
            </a:r>
          </a:p>
          <a:p>
            <a:pPr lvl="2" fontAlgn="base"/>
            <a:r>
              <a:rPr lang="en-US" sz="2600" dirty="0"/>
              <a:t>Mutual restrictions on contact</a:t>
            </a:r>
          </a:p>
          <a:p>
            <a:pPr lvl="2" fontAlgn="base"/>
            <a:r>
              <a:rPr lang="en-US" sz="2600" dirty="0"/>
              <a:t>Monitoring/supervision</a:t>
            </a:r>
          </a:p>
          <a:p>
            <a:pPr lvl="2" fontAlgn="base"/>
            <a:r>
              <a:rPr lang="en-US" sz="2600" dirty="0"/>
              <a:t>Online Learning</a:t>
            </a:r>
          </a:p>
          <a:p>
            <a:pPr lvl="2" fontAlgn="base"/>
            <a:r>
              <a:rPr lang="en-US" sz="2600" dirty="0"/>
              <a:t>Other</a:t>
            </a:r>
          </a:p>
          <a:p>
            <a:endParaRPr lang="en-US" dirty="0"/>
          </a:p>
        </p:txBody>
      </p:sp>
      <p:pic>
        <p:nvPicPr>
          <p:cNvPr id="5" name="Picture 4">
            <a:extLst>
              <a:ext uri="{FF2B5EF4-FFF2-40B4-BE49-F238E27FC236}">
                <a16:creationId xmlns:a16="http://schemas.microsoft.com/office/drawing/2014/main" id="{4F0C512D-6424-F64D-9E28-70F8148D6942}"/>
              </a:ext>
            </a:extLst>
          </p:cNvPr>
          <p:cNvPicPr>
            <a:picLocks noChangeAspect="1"/>
          </p:cNvPicPr>
          <p:nvPr/>
        </p:nvPicPr>
        <p:blipFill>
          <a:blip r:embed="rId2"/>
          <a:stretch>
            <a:fillRect/>
          </a:stretch>
        </p:blipFill>
        <p:spPr>
          <a:xfrm>
            <a:off x="8909704" y="3775171"/>
            <a:ext cx="2889006" cy="2172354"/>
          </a:xfrm>
          <a:prstGeom prst="rect">
            <a:avLst/>
          </a:prstGeom>
          <a:effectLst>
            <a:softEdge rad="63500"/>
          </a:effectLst>
        </p:spPr>
      </p:pic>
    </p:spTree>
    <p:extLst>
      <p:ext uri="{BB962C8B-B14F-4D97-AF65-F5344CB8AC3E}">
        <p14:creationId xmlns:p14="http://schemas.microsoft.com/office/powerpoint/2010/main" val="207807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Confidentiality</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fontScale="92500" lnSpcReduction="10000"/>
          </a:bodyPr>
          <a:lstStyle/>
          <a:p>
            <a:endParaRPr lang="en-US" dirty="0"/>
          </a:p>
          <a:p>
            <a:pPr lvl="1" fontAlgn="base"/>
            <a:r>
              <a:rPr lang="en-US" sz="2800" dirty="0"/>
              <a:t>Must keep confidential the identity of any individual who has made a report or complaint of sex discrimination, including any individual who has made a report or filed a formal complaint of sexual harassment, any complainant, any individual who has been reported to be the perpetrator, any respondent, and any witness except as:</a:t>
            </a:r>
          </a:p>
          <a:p>
            <a:pPr lvl="2" fontAlgn="base"/>
            <a:r>
              <a:rPr lang="en-US" sz="2800" dirty="0"/>
              <a:t>Permitted by FERPA</a:t>
            </a:r>
          </a:p>
          <a:p>
            <a:pPr lvl="2" fontAlgn="base"/>
            <a:r>
              <a:rPr lang="en-US" sz="2800" dirty="0"/>
              <a:t>Required by law</a:t>
            </a:r>
          </a:p>
          <a:p>
            <a:pPr lvl="2" fontAlgn="base"/>
            <a:r>
              <a:rPr lang="en-US" sz="2800" dirty="0"/>
              <a:t>Or to carry out the purposes of Title IX</a:t>
            </a:r>
          </a:p>
          <a:p>
            <a:endParaRPr lang="en-US" dirty="0"/>
          </a:p>
        </p:txBody>
      </p:sp>
      <p:pic>
        <p:nvPicPr>
          <p:cNvPr id="5" name="Picture 4">
            <a:extLst>
              <a:ext uri="{FF2B5EF4-FFF2-40B4-BE49-F238E27FC236}">
                <a16:creationId xmlns:a16="http://schemas.microsoft.com/office/drawing/2014/main" id="{4715FA72-BA62-0247-8710-5F708FCEDDE9}"/>
              </a:ext>
            </a:extLst>
          </p:cNvPr>
          <p:cNvPicPr>
            <a:picLocks noChangeAspect="1"/>
          </p:cNvPicPr>
          <p:nvPr/>
        </p:nvPicPr>
        <p:blipFill>
          <a:blip r:embed="rId2"/>
          <a:stretch>
            <a:fillRect/>
          </a:stretch>
        </p:blipFill>
        <p:spPr>
          <a:xfrm>
            <a:off x="9299858" y="4424976"/>
            <a:ext cx="2685484" cy="1356391"/>
          </a:xfrm>
          <a:prstGeom prst="rect">
            <a:avLst/>
          </a:prstGeom>
          <a:effectLst>
            <a:softEdge rad="88900"/>
          </a:effectLst>
        </p:spPr>
      </p:pic>
    </p:spTree>
    <p:extLst>
      <p:ext uri="{BB962C8B-B14F-4D97-AF65-F5344CB8AC3E}">
        <p14:creationId xmlns:p14="http://schemas.microsoft.com/office/powerpoint/2010/main" val="365982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The Law</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fontScale="92500"/>
          </a:bodyPr>
          <a:lstStyle/>
          <a:p>
            <a:endParaRPr lang="en-US" dirty="0"/>
          </a:p>
          <a:p>
            <a:pPr lvl="1" fontAlgn="base"/>
            <a:r>
              <a:rPr lang="en-US" sz="2800" b="0" i="0" dirty="0">
                <a:effectLst/>
                <a:latin typeface="Arial" panose="020B0604020202020204" pitchFamily="34" charset="0"/>
              </a:rPr>
              <a:t>The Law</a:t>
            </a:r>
          </a:p>
          <a:p>
            <a:pPr lvl="2" fontAlgn="base"/>
            <a:r>
              <a:rPr lang="en-US" sz="2600" b="0" i="0" dirty="0">
                <a:effectLst/>
                <a:latin typeface="Arial" panose="020B0604020202020204" pitchFamily="34" charset="0"/>
              </a:rPr>
              <a:t>“…any person specified in subsection (2) of this section who has </a:t>
            </a:r>
            <a:r>
              <a:rPr lang="en-US" sz="2600" b="1" i="0" u="sng" dirty="0">
                <a:effectLst/>
                <a:latin typeface="Arial" panose="020B0604020202020204" pitchFamily="34" charset="0"/>
              </a:rPr>
              <a:t>reasonable cause </a:t>
            </a:r>
            <a:r>
              <a:rPr lang="en-US" sz="2600" b="0" i="0" dirty="0">
                <a:effectLst/>
                <a:latin typeface="Arial" panose="020B0604020202020204" pitchFamily="34" charset="0"/>
              </a:rPr>
              <a:t>to </a:t>
            </a:r>
            <a:r>
              <a:rPr lang="en-US" sz="2600" b="1" i="0" u="sng" dirty="0">
                <a:effectLst/>
                <a:latin typeface="Arial" panose="020B0604020202020204" pitchFamily="34" charset="0"/>
              </a:rPr>
              <a:t>know</a:t>
            </a:r>
            <a:r>
              <a:rPr lang="en-US" sz="2600" b="0" i="0" dirty="0">
                <a:effectLst/>
                <a:latin typeface="Arial" panose="020B0604020202020204" pitchFamily="34" charset="0"/>
              </a:rPr>
              <a:t> or </a:t>
            </a:r>
            <a:r>
              <a:rPr lang="en-US" sz="2600" b="1" i="0" u="sng" dirty="0">
                <a:effectLst/>
                <a:latin typeface="Arial" panose="020B0604020202020204" pitchFamily="34" charset="0"/>
              </a:rPr>
              <a:t>suspect</a:t>
            </a:r>
            <a:r>
              <a:rPr lang="en-US" sz="2600" b="0" i="0" dirty="0">
                <a:effectLst/>
                <a:latin typeface="Arial" panose="020B0604020202020204" pitchFamily="34" charset="0"/>
              </a:rPr>
              <a:t> that a child has been subjected to abuse or neglect or who has </a:t>
            </a:r>
            <a:r>
              <a:rPr lang="en-US" sz="2600" b="1" i="0" u="sng" dirty="0">
                <a:effectLst/>
                <a:latin typeface="Arial" panose="020B0604020202020204" pitchFamily="34" charset="0"/>
              </a:rPr>
              <a:t>observed the child being subjected to circumstances or conditions that would reasonably result in abuse or neglect </a:t>
            </a:r>
            <a:r>
              <a:rPr lang="en-US" sz="2600" b="0" i="0" dirty="0">
                <a:effectLst/>
                <a:latin typeface="Arial" panose="020B0604020202020204" pitchFamily="34" charset="0"/>
              </a:rPr>
              <a:t>shall immediately upon receiving such information report or cause a report to be made of such fact to the </a:t>
            </a:r>
            <a:r>
              <a:rPr lang="en-US" sz="2600" b="1" i="0" u="sng" dirty="0">
                <a:effectLst/>
                <a:latin typeface="Arial" panose="020B0604020202020204" pitchFamily="34" charset="0"/>
              </a:rPr>
              <a:t>county department, the local law enforcement agency, or through the child abuse reporting hotline system.</a:t>
            </a:r>
            <a:r>
              <a:rPr lang="en-US" sz="2600" b="0" i="0" dirty="0">
                <a:effectLst/>
                <a:latin typeface="Arial" panose="020B0604020202020204" pitchFamily="34" charset="0"/>
              </a:rPr>
              <a:t>”</a:t>
            </a:r>
            <a:endParaRPr lang="en-US" dirty="0"/>
          </a:p>
        </p:txBody>
      </p:sp>
    </p:spTree>
    <p:extLst>
      <p:ext uri="{BB962C8B-B14F-4D97-AF65-F5344CB8AC3E}">
        <p14:creationId xmlns:p14="http://schemas.microsoft.com/office/powerpoint/2010/main" val="268149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Who?</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a:bodyPr>
          <a:lstStyle/>
          <a:p>
            <a:endParaRPr lang="en-US" dirty="0"/>
          </a:p>
          <a:p>
            <a:pPr lvl="1" fontAlgn="base"/>
            <a:r>
              <a:rPr lang="en-US" sz="2800" dirty="0">
                <a:latin typeface="Arial" panose="020B0604020202020204" pitchFamily="34" charset="0"/>
              </a:rPr>
              <a:t>Who are mandatory reporters?</a:t>
            </a:r>
            <a:endParaRPr lang="en-US" sz="2800" b="0" i="0" dirty="0">
              <a:effectLst/>
              <a:latin typeface="Arial" panose="020B0604020202020204" pitchFamily="34" charset="0"/>
            </a:endParaRPr>
          </a:p>
          <a:p>
            <a:pPr lvl="2" fontAlgn="base"/>
            <a:r>
              <a:rPr lang="en-US" sz="2600" b="0" i="0" dirty="0">
                <a:effectLst/>
                <a:latin typeface="Arial" panose="020B0604020202020204" pitchFamily="34" charset="0"/>
              </a:rPr>
              <a:t>Over 40 professions including “…Public or private school official or employee..”</a:t>
            </a:r>
            <a:endParaRPr lang="en-US" sz="2600" dirty="0"/>
          </a:p>
        </p:txBody>
      </p:sp>
    </p:spTree>
    <p:extLst>
      <p:ext uri="{BB962C8B-B14F-4D97-AF65-F5344CB8AC3E}">
        <p14:creationId xmlns:p14="http://schemas.microsoft.com/office/powerpoint/2010/main" val="233302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The Law</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fontScale="62500" lnSpcReduction="20000"/>
          </a:bodyPr>
          <a:lstStyle/>
          <a:p>
            <a:endParaRPr lang="en-US" dirty="0"/>
          </a:p>
          <a:p>
            <a:pPr lvl="1" fontAlgn="base"/>
            <a:r>
              <a:rPr lang="en-US" sz="2800" b="0" i="0" dirty="0">
                <a:effectLst/>
                <a:latin typeface="Arial" panose="020B0604020202020204" pitchFamily="34" charset="0"/>
              </a:rPr>
              <a:t>The Law</a:t>
            </a:r>
          </a:p>
          <a:p>
            <a:pPr lvl="2" fontAlgn="base"/>
            <a:r>
              <a:rPr lang="en-US" sz="3000" b="0" i="0" dirty="0">
                <a:effectLst/>
                <a:latin typeface="Arial" panose="020B0604020202020204" pitchFamily="34" charset="0"/>
              </a:rPr>
              <a:t>The reporting requirement does not apply if the person who is otherwise required to report does not:</a:t>
            </a:r>
          </a:p>
          <a:p>
            <a:pPr lvl="3" fontAlgn="base"/>
            <a:r>
              <a:rPr lang="en-US" sz="3000" b="0" i="0" dirty="0">
                <a:effectLst/>
                <a:latin typeface="Arial" panose="020B0604020202020204" pitchFamily="34" charset="0"/>
              </a:rPr>
              <a:t>Learn of the suspected abuse or neglect until after the alleged victim of the suspected abuse or neglect is eighteen years of age or older; and</a:t>
            </a:r>
          </a:p>
          <a:p>
            <a:pPr lvl="3" fontAlgn="base"/>
            <a:r>
              <a:rPr lang="en-US" sz="3200" b="0" i="0" dirty="0">
                <a:effectLst/>
                <a:latin typeface="Arial" panose="020B0604020202020204" pitchFamily="34" charset="0"/>
              </a:rPr>
              <a:t>Have reasonable cause to know or suspect that the perpetrator of the suspected abuse or neglect:</a:t>
            </a:r>
          </a:p>
          <a:p>
            <a:pPr lvl="4" fontAlgn="base"/>
            <a:r>
              <a:rPr lang="en-US" sz="3000" b="0" i="0" dirty="0">
                <a:effectLst/>
                <a:latin typeface="Arial" panose="020B0604020202020204" pitchFamily="34" charset="0"/>
              </a:rPr>
              <a:t>Has subjected any other child currently under eighteen years of age to abuse or neglect or to circumstances or conditions that would likely result in abuse or neglect; or</a:t>
            </a:r>
          </a:p>
          <a:p>
            <a:pPr lvl="4" fontAlgn="base"/>
            <a:r>
              <a:rPr lang="en-US" sz="3200" b="0" i="0" dirty="0">
                <a:effectLst/>
                <a:latin typeface="Arial" panose="020B0604020202020204" pitchFamily="34" charset="0"/>
              </a:rPr>
              <a:t>Is currently in a position of trust with regard to any child currently under eighteen years of age.</a:t>
            </a:r>
          </a:p>
        </p:txBody>
      </p:sp>
    </p:spTree>
    <p:extLst>
      <p:ext uri="{BB962C8B-B14F-4D97-AF65-F5344CB8AC3E}">
        <p14:creationId xmlns:p14="http://schemas.microsoft.com/office/powerpoint/2010/main" val="98027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B952-69E4-894F-BEC4-E853C6B183B7}"/>
              </a:ext>
            </a:extLst>
          </p:cNvPr>
          <p:cNvSpPr>
            <a:spLocks noGrp="1"/>
          </p:cNvSpPr>
          <p:nvPr>
            <p:ph type="title"/>
          </p:nvPr>
        </p:nvSpPr>
        <p:spPr/>
        <p:txBody>
          <a:bodyPr/>
          <a:lstStyle/>
          <a:p>
            <a:r>
              <a:rPr lang="en-US" dirty="0"/>
              <a:t>Overview of Title IX</a:t>
            </a:r>
          </a:p>
        </p:txBody>
      </p:sp>
      <p:sp>
        <p:nvSpPr>
          <p:cNvPr id="3" name="Content Placeholder 2">
            <a:extLst>
              <a:ext uri="{FF2B5EF4-FFF2-40B4-BE49-F238E27FC236}">
                <a16:creationId xmlns:a16="http://schemas.microsoft.com/office/drawing/2014/main" id="{AEE10B37-9899-2445-AF67-98147716A842}"/>
              </a:ext>
            </a:extLst>
          </p:cNvPr>
          <p:cNvSpPr>
            <a:spLocks noGrp="1"/>
          </p:cNvSpPr>
          <p:nvPr>
            <p:ph idx="1"/>
          </p:nvPr>
        </p:nvSpPr>
        <p:spPr>
          <a:xfrm>
            <a:off x="1621861" y="1460091"/>
            <a:ext cx="9321442" cy="5147186"/>
          </a:xfrm>
        </p:spPr>
        <p:txBody>
          <a:bodyPr>
            <a:normAutofit lnSpcReduction="10000"/>
          </a:bodyPr>
          <a:lstStyle/>
          <a:p>
            <a:pPr lvl="0"/>
            <a:r>
              <a:rPr lang="en-US" dirty="0"/>
              <a:t>What is Title IX?</a:t>
            </a:r>
          </a:p>
          <a:p>
            <a:pPr lvl="1"/>
            <a:r>
              <a:rPr lang="en-US" sz="2000" dirty="0"/>
              <a:t>“No person in the United States shall, on the basis of sex, be excluded from participation in, denied the benefits of, or be subjected to discrimination under any education program or activity receiving Federal financial assistance.”</a:t>
            </a:r>
          </a:p>
          <a:p>
            <a:pPr lvl="1"/>
            <a:r>
              <a:rPr lang="en-US" sz="2000" dirty="0"/>
              <a:t>What does “sex” mean? </a:t>
            </a:r>
          </a:p>
          <a:p>
            <a:pPr lvl="2"/>
            <a:r>
              <a:rPr lang="en-US" sz="2000" dirty="0"/>
              <a:t>Male/Female (biological sex)</a:t>
            </a:r>
          </a:p>
          <a:p>
            <a:pPr lvl="2"/>
            <a:r>
              <a:rPr lang="en-US" sz="2000" dirty="0"/>
              <a:t>Gender (identity)</a:t>
            </a:r>
          </a:p>
          <a:p>
            <a:pPr lvl="2"/>
            <a:r>
              <a:rPr lang="en-US" sz="2000" dirty="0"/>
              <a:t>Stereotyping</a:t>
            </a:r>
          </a:p>
          <a:p>
            <a:pPr lvl="2"/>
            <a:r>
              <a:rPr lang="en-US" sz="2000" dirty="0"/>
              <a:t>Sexual orientation</a:t>
            </a:r>
          </a:p>
          <a:p>
            <a:pPr lvl="2"/>
            <a:r>
              <a:rPr lang="en-US" sz="2000" dirty="0"/>
              <a:t>“Sex” as a verb (i.e. sexual assault)</a:t>
            </a:r>
          </a:p>
          <a:p>
            <a:endParaRPr lang="en-US" dirty="0"/>
          </a:p>
        </p:txBody>
      </p:sp>
      <p:pic>
        <p:nvPicPr>
          <p:cNvPr id="5" name="Picture 4">
            <a:extLst>
              <a:ext uri="{FF2B5EF4-FFF2-40B4-BE49-F238E27FC236}">
                <a16:creationId xmlns:a16="http://schemas.microsoft.com/office/drawing/2014/main" id="{CEC705C4-A770-8F49-97C8-E54A038CDB0E}"/>
              </a:ext>
            </a:extLst>
          </p:cNvPr>
          <p:cNvPicPr>
            <a:picLocks noChangeAspect="1"/>
          </p:cNvPicPr>
          <p:nvPr/>
        </p:nvPicPr>
        <p:blipFill>
          <a:blip r:embed="rId2"/>
          <a:stretch>
            <a:fillRect/>
          </a:stretch>
        </p:blipFill>
        <p:spPr>
          <a:xfrm>
            <a:off x="8190113" y="4182269"/>
            <a:ext cx="2380026" cy="1580893"/>
          </a:xfrm>
          <a:prstGeom prst="rect">
            <a:avLst/>
          </a:prstGeom>
          <a:effectLst>
            <a:softEdge rad="76200"/>
          </a:effectLst>
        </p:spPr>
      </p:pic>
    </p:spTree>
    <p:extLst>
      <p:ext uri="{BB962C8B-B14F-4D97-AF65-F5344CB8AC3E}">
        <p14:creationId xmlns:p14="http://schemas.microsoft.com/office/powerpoint/2010/main" val="310865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Legal Definition of Child Abuse/Neglect</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fontScale="55000" lnSpcReduction="20000"/>
          </a:bodyPr>
          <a:lstStyle/>
          <a:p>
            <a:endParaRPr lang="en-US" dirty="0"/>
          </a:p>
          <a:p>
            <a:pPr algn="l"/>
            <a:r>
              <a:rPr lang="en-US" sz="3200" b="0" i="0" dirty="0">
                <a:effectLst/>
                <a:latin typeface="Arial" panose="020B0604020202020204" pitchFamily="34" charset="0"/>
              </a:rPr>
              <a:t> A child is neglected or dependent if (parent = legal guardian or custodian):</a:t>
            </a:r>
          </a:p>
          <a:p>
            <a:pPr lvl="1"/>
            <a:r>
              <a:rPr lang="en-US" sz="3000" b="0" i="0" dirty="0">
                <a:effectLst/>
                <a:latin typeface="Arial" panose="020B0604020202020204" pitchFamily="34" charset="0"/>
              </a:rPr>
              <a:t>A parent has abandoned the child or has subjected him or her to mistreatment or abuse or a parent has suffered or allowed another to mistreat or abuse the child without taking lawful means to stop such mistreatment or abuse and prevent it from recurring;</a:t>
            </a:r>
          </a:p>
          <a:p>
            <a:pPr lvl="1"/>
            <a:r>
              <a:rPr lang="en-US" sz="3200" b="0" i="0" dirty="0">
                <a:effectLst/>
                <a:latin typeface="Arial" panose="020B0604020202020204" pitchFamily="34" charset="0"/>
              </a:rPr>
              <a:t>The child lacks proper parental care through the actions or omissions of the parent;</a:t>
            </a:r>
          </a:p>
          <a:p>
            <a:pPr lvl="1"/>
            <a:r>
              <a:rPr lang="en-US" sz="3200" b="0" i="0" dirty="0">
                <a:effectLst/>
                <a:latin typeface="Arial" panose="020B0604020202020204" pitchFamily="34" charset="0"/>
              </a:rPr>
              <a:t>The child's environment is injurious to his or her welfare;</a:t>
            </a:r>
          </a:p>
          <a:p>
            <a:pPr lvl="1"/>
            <a:r>
              <a:rPr lang="en-US" sz="3200" b="0" i="0" dirty="0">
                <a:effectLst/>
                <a:latin typeface="Arial" panose="020B0604020202020204" pitchFamily="34" charset="0"/>
              </a:rPr>
              <a:t>A parent fails or refuses to provide the child with proper or necessary subsistence, education, medical care, or any other care necessary for his or her health, guidance, or well-being;</a:t>
            </a:r>
          </a:p>
          <a:p>
            <a:pPr lvl="1"/>
            <a:r>
              <a:rPr lang="en-US" sz="3200" b="0" i="0" dirty="0">
                <a:effectLst/>
                <a:latin typeface="Arial" panose="020B0604020202020204" pitchFamily="34" charset="0"/>
              </a:rPr>
              <a:t>The child has run away or is not domiciled with his or her parent;</a:t>
            </a:r>
          </a:p>
          <a:p>
            <a:pPr lvl="1"/>
            <a:r>
              <a:rPr lang="en-US" sz="3200" b="0" i="0" dirty="0">
                <a:effectLst/>
                <a:latin typeface="Arial" panose="020B0604020202020204" pitchFamily="34" charset="0"/>
              </a:rPr>
              <a:t>The child is born affected by alcohol or substance exposure, except when taken as prescribed or recommended and monitored by a licensed health care provider, and the newborn child's health or welfare is threatened by substance use.</a:t>
            </a:r>
          </a:p>
        </p:txBody>
      </p:sp>
    </p:spTree>
    <p:extLst>
      <p:ext uri="{BB962C8B-B14F-4D97-AF65-F5344CB8AC3E}">
        <p14:creationId xmlns:p14="http://schemas.microsoft.com/office/powerpoint/2010/main" val="383279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Legal Definition of Child Abuse/Neglect</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fontScale="47500" lnSpcReduction="20000"/>
          </a:bodyPr>
          <a:lstStyle/>
          <a:p>
            <a:endParaRPr lang="en-US" dirty="0"/>
          </a:p>
          <a:p>
            <a:pPr algn="l"/>
            <a:r>
              <a:rPr lang="en-US" sz="3200" b="0" i="0" dirty="0">
                <a:effectLst/>
                <a:latin typeface="Arial" panose="020B0604020202020204" pitchFamily="34" charset="0"/>
              </a:rPr>
              <a:t> </a:t>
            </a:r>
            <a:r>
              <a:rPr lang="en-US" sz="2800" b="0" i="0" dirty="0">
                <a:effectLst/>
                <a:latin typeface="Arial" panose="020B0604020202020204" pitchFamily="34" charset="0"/>
              </a:rPr>
              <a:t>“Abuse” or “child abuse or neglect” means an act or omission in one of the following categories that threatens the health or welfare of a child:</a:t>
            </a:r>
          </a:p>
          <a:p>
            <a:pPr lvl="1"/>
            <a:r>
              <a:rPr lang="en-US" sz="2600" b="0" i="0" dirty="0">
                <a:effectLst/>
                <a:latin typeface="Arial" panose="020B0604020202020204" pitchFamily="34" charset="0"/>
              </a:rPr>
              <a:t>Any case in which a child exhibits evidence of skin bruising, bleeding, malnutrition, failure to thrive, burns, fracture of any bone, subdural hematoma, soft tissue swelling, or death and either: Such condition or death is not justifiably explained, the history given concerning such condition is at variance with the degree or type of such condition or death, or the circumstances indicate that such condition may not be the product of an accidental occurrence;</a:t>
            </a:r>
          </a:p>
          <a:p>
            <a:pPr lvl="1"/>
            <a:r>
              <a:rPr lang="en-US" sz="2800" b="0" i="0" dirty="0">
                <a:effectLst/>
                <a:latin typeface="Arial" panose="020B0604020202020204" pitchFamily="34" charset="0"/>
              </a:rPr>
              <a:t>Any case in which a child is subjected to unlawful sexual behavior;</a:t>
            </a:r>
          </a:p>
          <a:p>
            <a:pPr lvl="1"/>
            <a:r>
              <a:rPr lang="en-US" sz="2800" b="0" i="0" dirty="0">
                <a:effectLst/>
                <a:latin typeface="Arial" panose="020B0604020202020204" pitchFamily="34" charset="0"/>
              </a:rPr>
              <a:t>Any case in which a child is in need of services because the child's parent, legal guardian, or custodian fails to take the same actions to provide adequate food, clothing, shelter, medical care, or supervision that a prudent parent would take. (Religious exceptions)</a:t>
            </a:r>
          </a:p>
          <a:p>
            <a:pPr lvl="1"/>
            <a:r>
              <a:rPr lang="en-US" sz="2800" b="0" i="0" dirty="0">
                <a:effectLst/>
                <a:latin typeface="Arial" panose="020B0604020202020204" pitchFamily="34" charset="0"/>
              </a:rPr>
              <a:t>Any case in which a child is subjected to emotional abuse, meaning an identifiable and substantial impairment of the child's intellectual or psychological functioning or development or a substantial risk of impairment of the child's intellectual or psychological functioning or development.</a:t>
            </a:r>
          </a:p>
          <a:p>
            <a:pPr lvl="1"/>
            <a:r>
              <a:rPr lang="en-US" sz="2800" b="0" i="0" dirty="0">
                <a:effectLst/>
                <a:latin typeface="Arial" panose="020B0604020202020204" pitchFamily="34" charset="0"/>
              </a:rPr>
              <a:t>Any case in which, in the presence of a child, or on the premises where a child is found, or where a child resides, a controlled substance is manufactured or attempted to be manufactured;</a:t>
            </a:r>
          </a:p>
          <a:p>
            <a:pPr lvl="1"/>
            <a:r>
              <a:rPr lang="en-US" sz="2800" b="0" i="0" dirty="0">
                <a:effectLst/>
                <a:latin typeface="Arial" panose="020B0604020202020204" pitchFamily="34" charset="0"/>
              </a:rPr>
              <a:t>Any case in which a child is subjected to human trafficking of a minor for involuntary servitude or human trafficking of a minor for sexual servitude.</a:t>
            </a:r>
          </a:p>
        </p:txBody>
      </p:sp>
    </p:spTree>
    <p:extLst>
      <p:ext uri="{BB962C8B-B14F-4D97-AF65-F5344CB8AC3E}">
        <p14:creationId xmlns:p14="http://schemas.microsoft.com/office/powerpoint/2010/main" val="87667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Legal Definition of Child Abuse/Neglect</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fontScale="77500" lnSpcReduction="20000"/>
          </a:bodyPr>
          <a:lstStyle/>
          <a:p>
            <a:endParaRPr lang="en-US" dirty="0"/>
          </a:p>
          <a:p>
            <a:pPr algn="l"/>
            <a:r>
              <a:rPr lang="en-US" sz="3200" b="0" i="0" dirty="0">
                <a:effectLst/>
                <a:latin typeface="Arial" panose="020B0604020202020204" pitchFamily="34" charset="0"/>
              </a:rPr>
              <a:t> A child is neglected or dependent if:</a:t>
            </a:r>
          </a:p>
          <a:p>
            <a:pPr lvl="1"/>
            <a:r>
              <a:rPr lang="en-US" sz="3000" b="0" i="0" dirty="0">
                <a:effectLst/>
                <a:latin typeface="Arial" panose="020B0604020202020204" pitchFamily="34" charset="0"/>
              </a:rPr>
              <a:t>A parent has subjected another child or children to an identifiable pattern of habitual abuse; and s</a:t>
            </a:r>
            <a:r>
              <a:rPr lang="en-US" sz="3200" b="0" i="0" dirty="0">
                <a:effectLst/>
                <a:latin typeface="Arial" panose="020B0604020202020204" pitchFamily="34" charset="0"/>
              </a:rPr>
              <a:t>uch parent has been the respondent in another proceeding under this article in which a court has adjudicated another child to be neglected or dependent based upon allegations of sexual or physical abuse, or a court of competent jurisdiction has determined that such parent's, guardian's, or legal custodian's abuse or neglect has caused the death of another child; and the pattern of habitual abuse pose a current threat to the child.</a:t>
            </a:r>
          </a:p>
        </p:txBody>
      </p:sp>
    </p:spTree>
    <p:extLst>
      <p:ext uri="{BB962C8B-B14F-4D97-AF65-F5344CB8AC3E}">
        <p14:creationId xmlns:p14="http://schemas.microsoft.com/office/powerpoint/2010/main" val="314389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Reporting vs. Investigating</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a:bodyPr>
          <a:lstStyle/>
          <a:p>
            <a:endParaRPr lang="en-US" dirty="0"/>
          </a:p>
          <a:p>
            <a:pPr lvl="1" fontAlgn="base"/>
            <a:r>
              <a:rPr lang="en-US" sz="2800" dirty="0">
                <a:latin typeface="Arial" panose="020B0604020202020204" pitchFamily="34" charset="0"/>
              </a:rPr>
              <a:t>It is the duty of a mandatory report to report, not investigate. </a:t>
            </a:r>
            <a:endParaRPr lang="en-US" dirty="0"/>
          </a:p>
        </p:txBody>
      </p:sp>
    </p:spTree>
    <p:extLst>
      <p:ext uri="{BB962C8B-B14F-4D97-AF65-F5344CB8AC3E}">
        <p14:creationId xmlns:p14="http://schemas.microsoft.com/office/powerpoint/2010/main" val="223097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Criminal Aspects</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a:bodyPr>
          <a:lstStyle/>
          <a:p>
            <a:endParaRPr lang="en-US" dirty="0"/>
          </a:p>
          <a:p>
            <a:pPr lvl="1" fontAlgn="base"/>
            <a:r>
              <a:rPr lang="en-US" sz="2800" dirty="0">
                <a:latin typeface="Arial" panose="020B0604020202020204" pitchFamily="34" charset="0"/>
              </a:rPr>
              <a:t>Potential liability if I report or fail to report? </a:t>
            </a:r>
          </a:p>
          <a:p>
            <a:pPr lvl="2" fontAlgn="base"/>
            <a:r>
              <a:rPr lang="en-US" dirty="0"/>
              <a:t>Failure to report is a class 3 misdemeanor and is punishable $50 fine minimum, maximum of $750 fine and up to 6 months in prison</a:t>
            </a:r>
          </a:p>
          <a:p>
            <a:pPr lvl="2" fontAlgn="base"/>
            <a:r>
              <a:rPr lang="en-US" dirty="0"/>
              <a:t>Intentional false report is a Class 2 misdemeanor if intentional false report made and is punishable by minimum 3 months in prison and $250 fine or both, and a maximum 364 days in prison and $1,000 fine or both. Liable for damages proximately caused thereby.</a:t>
            </a:r>
          </a:p>
          <a:p>
            <a:pPr lvl="2" fontAlgn="base"/>
            <a:r>
              <a:rPr lang="en-US" b="0" i="0" dirty="0">
                <a:effectLst/>
                <a:latin typeface="Arial" panose="020B0604020202020204" pitchFamily="34" charset="0"/>
              </a:rPr>
              <a:t>Good faith report or participation of the investigation/adjudication … shall be immune from any liability, civil or criminal, or termination of employment that otherwise might result by reason of such acts of participation, unless a court of competent jurisdiction determines that such person's behavior was willful, wanton, and malicious. For the purpose of any proceedings, civil or criminal, the good faith of any such person … shall be presumed.</a:t>
            </a:r>
            <a:endParaRPr lang="en-US" dirty="0"/>
          </a:p>
        </p:txBody>
      </p:sp>
    </p:spTree>
    <p:extLst>
      <p:ext uri="{BB962C8B-B14F-4D97-AF65-F5344CB8AC3E}">
        <p14:creationId xmlns:p14="http://schemas.microsoft.com/office/powerpoint/2010/main" val="52318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9BF7-CF4D-EF46-8AB8-628DDC5E0AFC}"/>
              </a:ext>
            </a:extLst>
          </p:cNvPr>
          <p:cNvSpPr>
            <a:spLocks noGrp="1"/>
          </p:cNvSpPr>
          <p:nvPr>
            <p:ph type="title"/>
          </p:nvPr>
        </p:nvSpPr>
        <p:spPr>
          <a:xfrm>
            <a:off x="2995266" y="306612"/>
            <a:ext cx="7958331" cy="568758"/>
          </a:xfrm>
        </p:spPr>
        <p:txBody>
          <a:bodyPr>
            <a:noAutofit/>
          </a:bodyPr>
          <a:lstStyle/>
          <a:p>
            <a:r>
              <a:rPr lang="en-US" sz="3600" b="1" dirty="0"/>
              <a:t>Mandatory Reporter: Recognizing Abuse</a:t>
            </a:r>
          </a:p>
        </p:txBody>
      </p:sp>
      <p:sp>
        <p:nvSpPr>
          <p:cNvPr id="3" name="Content Placeholder 2">
            <a:extLst>
              <a:ext uri="{FF2B5EF4-FFF2-40B4-BE49-F238E27FC236}">
                <a16:creationId xmlns:a16="http://schemas.microsoft.com/office/drawing/2014/main" id="{A3957B07-97D4-9140-8EC9-AA08629FECC7}"/>
              </a:ext>
            </a:extLst>
          </p:cNvPr>
          <p:cNvSpPr>
            <a:spLocks noGrp="1"/>
          </p:cNvSpPr>
          <p:nvPr>
            <p:ph idx="1"/>
          </p:nvPr>
        </p:nvSpPr>
        <p:spPr>
          <a:xfrm>
            <a:off x="914400" y="1076633"/>
            <a:ext cx="9728200" cy="5174574"/>
          </a:xfrm>
        </p:spPr>
        <p:txBody>
          <a:bodyPr>
            <a:normAutofit fontScale="92500" lnSpcReduction="20000"/>
          </a:bodyPr>
          <a:lstStyle/>
          <a:p>
            <a:endParaRPr lang="en-US" dirty="0"/>
          </a:p>
          <a:p>
            <a:pPr lvl="1" fontAlgn="base"/>
            <a:r>
              <a:rPr lang="en-US" sz="2800" dirty="0"/>
              <a:t>IDENTIFYING CHILD ABUSE AND NEGLECT: Effects you might notice in the school setting:</a:t>
            </a:r>
          </a:p>
          <a:p>
            <a:pPr lvl="2" fontAlgn="base"/>
            <a:r>
              <a:rPr lang="en-US" sz="2600" dirty="0"/>
              <a:t>Identification is a key factor in the prevention and intervention of abuse and neglect. Educators have the opportunity and can often identify a particular type of maltreatment by becoming aware of and recognizing certain physical and behavioral indicators. Please note that not any single indicator proves that abuse is taking place, but the repeated presence of an indicator or a combination of indicators should alert educators to the possibility of abuse.*</a:t>
            </a:r>
          </a:p>
          <a:p>
            <a:pPr marL="914400" lvl="2" indent="0" fontAlgn="base">
              <a:buNone/>
            </a:pPr>
            <a:r>
              <a:rPr lang="en-US" sz="2600" dirty="0"/>
              <a:t>*</a:t>
            </a:r>
            <a:r>
              <a:rPr lang="en-US" sz="900" dirty="0"/>
              <a:t>Adapted from CDE Guidance on Child Abuse and Neglect</a:t>
            </a:r>
          </a:p>
        </p:txBody>
      </p:sp>
    </p:spTree>
    <p:extLst>
      <p:ext uri="{BB962C8B-B14F-4D97-AF65-F5344CB8AC3E}">
        <p14:creationId xmlns:p14="http://schemas.microsoft.com/office/powerpoint/2010/main" val="876783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878CA3-6166-449E-A104-8FDC39108E84}"/>
              </a:ext>
            </a:extLst>
          </p:cNvPr>
          <p:cNvPicPr>
            <a:picLocks noChangeAspect="1"/>
          </p:cNvPicPr>
          <p:nvPr/>
        </p:nvPicPr>
        <p:blipFill>
          <a:blip r:embed="rId2"/>
          <a:stretch>
            <a:fillRect/>
          </a:stretch>
        </p:blipFill>
        <p:spPr>
          <a:xfrm>
            <a:off x="2523366" y="38101"/>
            <a:ext cx="7105571" cy="6819900"/>
          </a:xfrm>
          <a:prstGeom prst="rect">
            <a:avLst/>
          </a:prstGeom>
        </p:spPr>
      </p:pic>
    </p:spTree>
    <p:extLst>
      <p:ext uri="{BB962C8B-B14F-4D97-AF65-F5344CB8AC3E}">
        <p14:creationId xmlns:p14="http://schemas.microsoft.com/office/powerpoint/2010/main" val="195115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8EA9A9-EF68-4AF1-B6B0-D5C00FD372B7}"/>
              </a:ext>
            </a:extLst>
          </p:cNvPr>
          <p:cNvPicPr>
            <a:picLocks noGrp="1" noChangeAspect="1"/>
          </p:cNvPicPr>
          <p:nvPr>
            <p:ph idx="1"/>
          </p:nvPr>
        </p:nvPicPr>
        <p:blipFill>
          <a:blip r:embed="rId2"/>
          <a:stretch>
            <a:fillRect/>
          </a:stretch>
        </p:blipFill>
        <p:spPr>
          <a:xfrm>
            <a:off x="247409" y="1319213"/>
            <a:ext cx="10627785" cy="4505325"/>
          </a:xfrm>
        </p:spPr>
      </p:pic>
    </p:spTree>
    <p:extLst>
      <p:ext uri="{BB962C8B-B14F-4D97-AF65-F5344CB8AC3E}">
        <p14:creationId xmlns:p14="http://schemas.microsoft.com/office/powerpoint/2010/main" val="291005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E2A26D-BB40-4E12-BC58-2600FD394E95}"/>
              </a:ext>
            </a:extLst>
          </p:cNvPr>
          <p:cNvPicPr>
            <a:picLocks noGrp="1" noChangeAspect="1"/>
          </p:cNvPicPr>
          <p:nvPr>
            <p:ph idx="1"/>
          </p:nvPr>
        </p:nvPicPr>
        <p:blipFill>
          <a:blip r:embed="rId2"/>
          <a:stretch>
            <a:fillRect/>
          </a:stretch>
        </p:blipFill>
        <p:spPr>
          <a:xfrm>
            <a:off x="523874" y="1168442"/>
            <a:ext cx="10576193" cy="5022808"/>
          </a:xfrm>
        </p:spPr>
      </p:pic>
    </p:spTree>
    <p:extLst>
      <p:ext uri="{BB962C8B-B14F-4D97-AF65-F5344CB8AC3E}">
        <p14:creationId xmlns:p14="http://schemas.microsoft.com/office/powerpoint/2010/main" val="90264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DBC7F5-CF00-467C-96DA-FE1B3391329B}"/>
              </a:ext>
            </a:extLst>
          </p:cNvPr>
          <p:cNvPicPr>
            <a:picLocks noGrp="1" noChangeAspect="1"/>
          </p:cNvPicPr>
          <p:nvPr>
            <p:ph idx="1"/>
          </p:nvPr>
        </p:nvPicPr>
        <p:blipFill>
          <a:blip r:embed="rId2"/>
          <a:stretch>
            <a:fillRect/>
          </a:stretch>
        </p:blipFill>
        <p:spPr>
          <a:xfrm>
            <a:off x="1952625" y="171892"/>
            <a:ext cx="7205663" cy="6576951"/>
          </a:xfrm>
        </p:spPr>
      </p:pic>
    </p:spTree>
    <p:extLst>
      <p:ext uri="{BB962C8B-B14F-4D97-AF65-F5344CB8AC3E}">
        <p14:creationId xmlns:p14="http://schemas.microsoft.com/office/powerpoint/2010/main" val="102627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B32-22FB-AC4A-97D3-5F940F6BF3B0}"/>
              </a:ext>
            </a:extLst>
          </p:cNvPr>
          <p:cNvSpPr>
            <a:spLocks noGrp="1"/>
          </p:cNvSpPr>
          <p:nvPr>
            <p:ph type="title"/>
          </p:nvPr>
        </p:nvSpPr>
        <p:spPr>
          <a:xfrm>
            <a:off x="3054259" y="498340"/>
            <a:ext cx="7958331" cy="1077229"/>
          </a:xfrm>
        </p:spPr>
        <p:txBody>
          <a:bodyPr/>
          <a:lstStyle/>
          <a:p>
            <a:r>
              <a:rPr lang="en-US" b="1" dirty="0"/>
              <a:t>New Rules – How They Came to Be</a:t>
            </a:r>
          </a:p>
        </p:txBody>
      </p:sp>
      <p:sp>
        <p:nvSpPr>
          <p:cNvPr id="3" name="Content Placeholder 2">
            <a:extLst>
              <a:ext uri="{FF2B5EF4-FFF2-40B4-BE49-F238E27FC236}">
                <a16:creationId xmlns:a16="http://schemas.microsoft.com/office/drawing/2014/main" id="{223E5567-81F6-4F44-B940-E01763169CA4}"/>
              </a:ext>
            </a:extLst>
          </p:cNvPr>
          <p:cNvSpPr>
            <a:spLocks noGrp="1"/>
          </p:cNvSpPr>
          <p:nvPr>
            <p:ph idx="1"/>
          </p:nvPr>
        </p:nvSpPr>
        <p:spPr>
          <a:xfrm>
            <a:off x="1755058" y="1430086"/>
            <a:ext cx="8815081" cy="3997828"/>
          </a:xfrm>
        </p:spPr>
        <p:txBody>
          <a:bodyPr/>
          <a:lstStyle/>
          <a:p>
            <a:endParaRPr lang="en-US" dirty="0"/>
          </a:p>
          <a:p>
            <a:pPr lvl="1"/>
            <a:r>
              <a:rPr lang="en-US" sz="2400" dirty="0"/>
              <a:t>Effective August 14, 2020</a:t>
            </a:r>
          </a:p>
          <a:p>
            <a:pPr lvl="1"/>
            <a:r>
              <a:rPr lang="en-US" sz="2400" dirty="0"/>
              <a:t>Most comments ever submitted for a proposed rulemaking</a:t>
            </a:r>
          </a:p>
          <a:p>
            <a:pPr lvl="1"/>
            <a:r>
              <a:rPr lang="en-US" sz="2400" dirty="0"/>
              <a:t>An attempt to bring balance to Title IX responses (mostly at college campuses)</a:t>
            </a:r>
          </a:p>
          <a:p>
            <a:pPr lvl="1"/>
            <a:r>
              <a:rPr lang="en-US" sz="2400" dirty="0"/>
              <a:t>Any formal reversal would take at least 1 year</a:t>
            </a:r>
          </a:p>
          <a:p>
            <a:pPr marL="457200" lvl="1" indent="0">
              <a:buNone/>
            </a:pPr>
            <a:endParaRPr lang="en-US" dirty="0"/>
          </a:p>
        </p:txBody>
      </p:sp>
      <p:pic>
        <p:nvPicPr>
          <p:cNvPr id="5" name="Picture 4">
            <a:extLst>
              <a:ext uri="{FF2B5EF4-FFF2-40B4-BE49-F238E27FC236}">
                <a16:creationId xmlns:a16="http://schemas.microsoft.com/office/drawing/2014/main" id="{D7D4AD30-D747-0D45-B5E7-1F9B4572141E}"/>
              </a:ext>
            </a:extLst>
          </p:cNvPr>
          <p:cNvPicPr>
            <a:picLocks noChangeAspect="1"/>
          </p:cNvPicPr>
          <p:nvPr/>
        </p:nvPicPr>
        <p:blipFill>
          <a:blip r:embed="rId2"/>
          <a:stretch>
            <a:fillRect/>
          </a:stretch>
        </p:blipFill>
        <p:spPr>
          <a:xfrm>
            <a:off x="9969910" y="4900389"/>
            <a:ext cx="1753880" cy="1422400"/>
          </a:xfrm>
          <a:prstGeom prst="rect">
            <a:avLst/>
          </a:prstGeom>
          <a:effectLst>
            <a:softEdge rad="50800"/>
          </a:effectLst>
        </p:spPr>
      </p:pic>
    </p:spTree>
    <p:extLst>
      <p:ext uri="{BB962C8B-B14F-4D97-AF65-F5344CB8AC3E}">
        <p14:creationId xmlns:p14="http://schemas.microsoft.com/office/powerpoint/2010/main" val="255306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77B3-A7D1-F64B-9F10-27D07F3F330E}"/>
              </a:ext>
            </a:extLst>
          </p:cNvPr>
          <p:cNvSpPr>
            <a:spLocks noGrp="1"/>
          </p:cNvSpPr>
          <p:nvPr>
            <p:ph type="title"/>
          </p:nvPr>
        </p:nvSpPr>
        <p:spPr>
          <a:xfrm>
            <a:off x="4984955" y="686838"/>
            <a:ext cx="5673674" cy="622538"/>
          </a:xfrm>
        </p:spPr>
        <p:txBody>
          <a:bodyPr/>
          <a:lstStyle/>
          <a:p>
            <a:r>
              <a:rPr lang="en-US" b="1" dirty="0"/>
              <a:t>Who Must Comply?</a:t>
            </a:r>
          </a:p>
        </p:txBody>
      </p:sp>
      <p:sp>
        <p:nvSpPr>
          <p:cNvPr id="3" name="Content Placeholder 2">
            <a:extLst>
              <a:ext uri="{FF2B5EF4-FFF2-40B4-BE49-F238E27FC236}">
                <a16:creationId xmlns:a16="http://schemas.microsoft.com/office/drawing/2014/main" id="{14322C0A-98CD-F648-B56A-AAB34DD50862}"/>
              </a:ext>
            </a:extLst>
          </p:cNvPr>
          <p:cNvSpPr>
            <a:spLocks noGrp="1"/>
          </p:cNvSpPr>
          <p:nvPr>
            <p:ph idx="1"/>
          </p:nvPr>
        </p:nvSpPr>
        <p:spPr>
          <a:xfrm>
            <a:off x="2197730" y="1167212"/>
            <a:ext cx="7796540" cy="3997828"/>
          </a:xfrm>
        </p:spPr>
        <p:txBody>
          <a:bodyPr>
            <a:normAutofit/>
          </a:bodyPr>
          <a:lstStyle/>
          <a:p>
            <a:pPr marL="0" indent="0" algn="ctr">
              <a:buNone/>
            </a:pPr>
            <a:r>
              <a:rPr lang="en-US" sz="3600" dirty="0"/>
              <a:t>“Recipients” of federal funds, including districts and charter schools</a:t>
            </a:r>
          </a:p>
        </p:txBody>
      </p:sp>
      <p:pic>
        <p:nvPicPr>
          <p:cNvPr id="5" name="Picture 4">
            <a:extLst>
              <a:ext uri="{FF2B5EF4-FFF2-40B4-BE49-F238E27FC236}">
                <a16:creationId xmlns:a16="http://schemas.microsoft.com/office/drawing/2014/main" id="{DEB001C7-3A1C-C241-B255-360E1784229D}"/>
              </a:ext>
            </a:extLst>
          </p:cNvPr>
          <p:cNvPicPr>
            <a:picLocks noChangeAspect="1"/>
          </p:cNvPicPr>
          <p:nvPr/>
        </p:nvPicPr>
        <p:blipFill>
          <a:blip r:embed="rId2"/>
          <a:stretch>
            <a:fillRect/>
          </a:stretch>
        </p:blipFill>
        <p:spPr>
          <a:xfrm>
            <a:off x="8738991" y="4555440"/>
            <a:ext cx="3174917" cy="1777954"/>
          </a:xfrm>
          <a:prstGeom prst="rect">
            <a:avLst/>
          </a:prstGeom>
          <a:effectLst>
            <a:outerShdw blurRad="50800" dist="38100" dir="2700000" algn="tl" rotWithShape="0">
              <a:prstClr val="black">
                <a:alpha val="40000"/>
              </a:prstClr>
            </a:outerShdw>
            <a:softEdge rad="88900"/>
          </a:effectLst>
        </p:spPr>
      </p:pic>
    </p:spTree>
    <p:extLst>
      <p:ext uri="{BB962C8B-B14F-4D97-AF65-F5344CB8AC3E}">
        <p14:creationId xmlns:p14="http://schemas.microsoft.com/office/powerpoint/2010/main" val="318460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F724-3290-EF48-8A8D-9A6944AEF983}"/>
              </a:ext>
            </a:extLst>
          </p:cNvPr>
          <p:cNvSpPr>
            <a:spLocks noGrp="1"/>
          </p:cNvSpPr>
          <p:nvPr>
            <p:ph type="title"/>
          </p:nvPr>
        </p:nvSpPr>
        <p:spPr>
          <a:xfrm>
            <a:off x="2729795" y="309716"/>
            <a:ext cx="7958331" cy="711027"/>
          </a:xfrm>
        </p:spPr>
        <p:txBody>
          <a:bodyPr/>
          <a:lstStyle/>
          <a:p>
            <a:r>
              <a:rPr lang="en-US" dirty="0"/>
              <a:t>New Requirements</a:t>
            </a:r>
          </a:p>
        </p:txBody>
      </p:sp>
      <p:sp>
        <p:nvSpPr>
          <p:cNvPr id="3" name="Content Placeholder 2">
            <a:extLst>
              <a:ext uri="{FF2B5EF4-FFF2-40B4-BE49-F238E27FC236}">
                <a16:creationId xmlns:a16="http://schemas.microsoft.com/office/drawing/2014/main" id="{81B3591D-183F-DF49-84F8-40A1ECF9D13A}"/>
              </a:ext>
            </a:extLst>
          </p:cNvPr>
          <p:cNvSpPr>
            <a:spLocks noGrp="1"/>
          </p:cNvSpPr>
          <p:nvPr>
            <p:ph idx="1"/>
          </p:nvPr>
        </p:nvSpPr>
        <p:spPr>
          <a:xfrm>
            <a:off x="663216" y="1020743"/>
            <a:ext cx="7840344" cy="5837257"/>
          </a:xfrm>
        </p:spPr>
        <p:txBody>
          <a:bodyPr>
            <a:normAutofit fontScale="85000" lnSpcReduction="10000"/>
          </a:bodyPr>
          <a:lstStyle/>
          <a:p>
            <a:endParaRPr lang="en-US" dirty="0"/>
          </a:p>
          <a:p>
            <a:pPr lvl="1"/>
            <a:r>
              <a:rPr lang="en-US" sz="1900" dirty="0"/>
              <a:t>Roles (Title IX Personnel)</a:t>
            </a:r>
          </a:p>
          <a:p>
            <a:pPr lvl="2"/>
            <a:r>
              <a:rPr lang="en-US" sz="1900" b="1" dirty="0"/>
              <a:t>Title IX Coordinator</a:t>
            </a:r>
          </a:p>
          <a:p>
            <a:pPr lvl="2"/>
            <a:r>
              <a:rPr lang="en-US" sz="1900" b="1" dirty="0"/>
              <a:t>Investigator</a:t>
            </a:r>
          </a:p>
          <a:p>
            <a:pPr lvl="3"/>
            <a:r>
              <a:rPr lang="en-US" sz="1900" dirty="0"/>
              <a:t>Can be the Coordinator (be mindful of conflict/bias)</a:t>
            </a:r>
          </a:p>
          <a:p>
            <a:pPr lvl="3"/>
            <a:r>
              <a:rPr lang="en-US" sz="1900" dirty="0"/>
              <a:t>May want to consider a back-up</a:t>
            </a:r>
          </a:p>
          <a:p>
            <a:pPr lvl="2"/>
            <a:r>
              <a:rPr lang="en-US" sz="1900" b="1" dirty="0"/>
              <a:t>Decision-maker</a:t>
            </a:r>
          </a:p>
          <a:p>
            <a:pPr lvl="3"/>
            <a:r>
              <a:rPr lang="en-US" sz="1900" dirty="0"/>
              <a:t>Cannot be the Coordinator or Investigator</a:t>
            </a:r>
          </a:p>
          <a:p>
            <a:pPr lvl="3"/>
            <a:r>
              <a:rPr lang="en-US" sz="1900" dirty="0"/>
              <a:t>May want to consider a back-up</a:t>
            </a:r>
          </a:p>
          <a:p>
            <a:pPr lvl="2"/>
            <a:r>
              <a:rPr lang="en-US" sz="1900" b="1" dirty="0"/>
              <a:t>Appeals Body/Officer</a:t>
            </a:r>
          </a:p>
          <a:p>
            <a:pPr lvl="3"/>
            <a:r>
              <a:rPr lang="en-US" sz="1900" dirty="0"/>
              <a:t>Cannot be the Coordinator, Investigator, or the Decisionmaker</a:t>
            </a:r>
          </a:p>
          <a:p>
            <a:pPr lvl="3"/>
            <a:r>
              <a:rPr lang="en-US" sz="1900" dirty="0"/>
              <a:t>May want to consider a back-up</a:t>
            </a:r>
          </a:p>
          <a:p>
            <a:pPr lvl="2"/>
            <a:r>
              <a:rPr lang="en-US" sz="1900" b="1" dirty="0"/>
              <a:t>Informal Resolution Facilitator</a:t>
            </a:r>
          </a:p>
          <a:p>
            <a:pPr lvl="3"/>
            <a:r>
              <a:rPr lang="en-US" sz="1900" dirty="0"/>
              <a:t>Must be trained/competent in resolving disputes</a:t>
            </a:r>
          </a:p>
          <a:p>
            <a:endParaRPr lang="en-US" dirty="0"/>
          </a:p>
        </p:txBody>
      </p:sp>
      <p:sp>
        <p:nvSpPr>
          <p:cNvPr id="6" name="TextBox 5">
            <a:extLst>
              <a:ext uri="{FF2B5EF4-FFF2-40B4-BE49-F238E27FC236}">
                <a16:creationId xmlns:a16="http://schemas.microsoft.com/office/drawing/2014/main" id="{94063FB6-F2E5-5C4C-B097-980712091B81}"/>
              </a:ext>
            </a:extLst>
          </p:cNvPr>
          <p:cNvSpPr txBox="1"/>
          <p:nvPr/>
        </p:nvSpPr>
        <p:spPr>
          <a:xfrm>
            <a:off x="6666271" y="7728155"/>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5CD6185A-2006-8D46-85BF-D34F373CF9CC}"/>
              </a:ext>
            </a:extLst>
          </p:cNvPr>
          <p:cNvPicPr>
            <a:picLocks noChangeAspect="1"/>
          </p:cNvPicPr>
          <p:nvPr/>
        </p:nvPicPr>
        <p:blipFill>
          <a:blip r:embed="rId3"/>
          <a:stretch>
            <a:fillRect/>
          </a:stretch>
        </p:blipFill>
        <p:spPr>
          <a:xfrm>
            <a:off x="8173526" y="2910962"/>
            <a:ext cx="3598078" cy="1218586"/>
          </a:xfrm>
          <a:prstGeom prst="rect">
            <a:avLst/>
          </a:prstGeom>
          <a:effectLst>
            <a:softEdge rad="50800"/>
          </a:effectLst>
        </p:spPr>
      </p:pic>
      <p:sp>
        <p:nvSpPr>
          <p:cNvPr id="9" name="TextBox 8">
            <a:extLst>
              <a:ext uri="{FF2B5EF4-FFF2-40B4-BE49-F238E27FC236}">
                <a16:creationId xmlns:a16="http://schemas.microsoft.com/office/drawing/2014/main" id="{0E6F773C-54B7-9A47-97DD-8AA8CA605845}"/>
              </a:ext>
            </a:extLst>
          </p:cNvPr>
          <p:cNvSpPr txBox="1"/>
          <p:nvPr/>
        </p:nvSpPr>
        <p:spPr>
          <a:xfrm rot="20302284">
            <a:off x="9862217" y="3463233"/>
            <a:ext cx="899652" cy="369332"/>
          </a:xfrm>
          <a:prstGeom prst="rect">
            <a:avLst/>
          </a:prstGeom>
          <a:noFill/>
        </p:spPr>
        <p:txBody>
          <a:bodyPr wrap="square" rtlCol="0">
            <a:spAutoFit/>
          </a:bodyPr>
          <a:lstStyle/>
          <a:p>
            <a:r>
              <a:rPr lang="en-US" dirty="0">
                <a:solidFill>
                  <a:schemeClr val="accent5">
                    <a:lumMod val="50000"/>
                  </a:schemeClr>
                </a:solidFill>
                <a:latin typeface="Baskerville Old Face" panose="02020602080505020303" pitchFamily="18" charset="77"/>
              </a:rPr>
              <a:t>Bias</a:t>
            </a:r>
          </a:p>
        </p:txBody>
      </p:sp>
    </p:spTree>
    <p:extLst>
      <p:ext uri="{BB962C8B-B14F-4D97-AF65-F5344CB8AC3E}">
        <p14:creationId xmlns:p14="http://schemas.microsoft.com/office/powerpoint/2010/main" val="144235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F724-3290-EF48-8A8D-9A6944AEF983}"/>
              </a:ext>
            </a:extLst>
          </p:cNvPr>
          <p:cNvSpPr>
            <a:spLocks noGrp="1"/>
          </p:cNvSpPr>
          <p:nvPr>
            <p:ph type="title"/>
          </p:nvPr>
        </p:nvSpPr>
        <p:spPr>
          <a:xfrm>
            <a:off x="2729795" y="309716"/>
            <a:ext cx="7958331" cy="711027"/>
          </a:xfrm>
        </p:spPr>
        <p:txBody>
          <a:bodyPr>
            <a:normAutofit fontScale="90000"/>
          </a:bodyPr>
          <a:lstStyle/>
          <a:p>
            <a:r>
              <a:rPr lang="en-US" dirty="0"/>
              <a:t>Types of Interactions that Could be Covered</a:t>
            </a:r>
          </a:p>
        </p:txBody>
      </p:sp>
      <p:sp>
        <p:nvSpPr>
          <p:cNvPr id="3" name="Content Placeholder 2">
            <a:extLst>
              <a:ext uri="{FF2B5EF4-FFF2-40B4-BE49-F238E27FC236}">
                <a16:creationId xmlns:a16="http://schemas.microsoft.com/office/drawing/2014/main" id="{81B3591D-183F-DF49-84F8-40A1ECF9D13A}"/>
              </a:ext>
            </a:extLst>
          </p:cNvPr>
          <p:cNvSpPr>
            <a:spLocks noGrp="1"/>
          </p:cNvSpPr>
          <p:nvPr>
            <p:ph idx="1"/>
          </p:nvPr>
        </p:nvSpPr>
        <p:spPr>
          <a:xfrm>
            <a:off x="663216" y="1020743"/>
            <a:ext cx="7840344" cy="5837257"/>
          </a:xfrm>
        </p:spPr>
        <p:txBody>
          <a:bodyPr>
            <a:normAutofit/>
          </a:bodyPr>
          <a:lstStyle/>
          <a:p>
            <a:endParaRPr lang="en-US" dirty="0"/>
          </a:p>
          <a:p>
            <a:pPr lvl="1"/>
            <a:r>
              <a:rPr lang="en-US" sz="2800" dirty="0"/>
              <a:t>Student/Student</a:t>
            </a:r>
          </a:p>
          <a:p>
            <a:pPr lvl="1"/>
            <a:r>
              <a:rPr lang="en-US" sz="2800" dirty="0"/>
              <a:t>Employee/Student</a:t>
            </a:r>
          </a:p>
          <a:p>
            <a:pPr lvl="1"/>
            <a:r>
              <a:rPr lang="en-US" sz="2800" dirty="0"/>
              <a:t>Employee/Employee</a:t>
            </a:r>
          </a:p>
          <a:p>
            <a:pPr lvl="1"/>
            <a:endParaRPr lang="en-US" sz="2800" dirty="0"/>
          </a:p>
          <a:p>
            <a:pPr lvl="1"/>
            <a:r>
              <a:rPr lang="en-US" sz="2800" dirty="0"/>
              <a:t>Could be applicants for enrollment or employment</a:t>
            </a:r>
          </a:p>
          <a:p>
            <a:pPr lvl="1"/>
            <a:r>
              <a:rPr lang="en-US" sz="2800" dirty="0"/>
              <a:t>Not exhaustive, but most commonly </a:t>
            </a:r>
          </a:p>
          <a:p>
            <a:endParaRPr lang="en-US" dirty="0"/>
          </a:p>
        </p:txBody>
      </p:sp>
      <p:sp>
        <p:nvSpPr>
          <p:cNvPr id="6" name="TextBox 5">
            <a:extLst>
              <a:ext uri="{FF2B5EF4-FFF2-40B4-BE49-F238E27FC236}">
                <a16:creationId xmlns:a16="http://schemas.microsoft.com/office/drawing/2014/main" id="{94063FB6-F2E5-5C4C-B097-980712091B81}"/>
              </a:ext>
            </a:extLst>
          </p:cNvPr>
          <p:cNvSpPr txBox="1"/>
          <p:nvPr/>
        </p:nvSpPr>
        <p:spPr>
          <a:xfrm>
            <a:off x="6666271" y="7728155"/>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5CD6185A-2006-8D46-85BF-D34F373CF9CC}"/>
              </a:ext>
            </a:extLst>
          </p:cNvPr>
          <p:cNvPicPr>
            <a:picLocks noChangeAspect="1"/>
          </p:cNvPicPr>
          <p:nvPr/>
        </p:nvPicPr>
        <p:blipFill>
          <a:blip r:embed="rId3"/>
          <a:stretch>
            <a:fillRect/>
          </a:stretch>
        </p:blipFill>
        <p:spPr>
          <a:xfrm>
            <a:off x="8173526" y="2910962"/>
            <a:ext cx="3598078" cy="1218586"/>
          </a:xfrm>
          <a:prstGeom prst="rect">
            <a:avLst/>
          </a:prstGeom>
          <a:effectLst>
            <a:softEdge rad="50800"/>
          </a:effectLst>
        </p:spPr>
      </p:pic>
      <p:sp>
        <p:nvSpPr>
          <p:cNvPr id="9" name="TextBox 8">
            <a:extLst>
              <a:ext uri="{FF2B5EF4-FFF2-40B4-BE49-F238E27FC236}">
                <a16:creationId xmlns:a16="http://schemas.microsoft.com/office/drawing/2014/main" id="{0E6F773C-54B7-9A47-97DD-8AA8CA605845}"/>
              </a:ext>
            </a:extLst>
          </p:cNvPr>
          <p:cNvSpPr txBox="1"/>
          <p:nvPr/>
        </p:nvSpPr>
        <p:spPr>
          <a:xfrm rot="20302284">
            <a:off x="9862217" y="3463233"/>
            <a:ext cx="899652" cy="369332"/>
          </a:xfrm>
          <a:prstGeom prst="rect">
            <a:avLst/>
          </a:prstGeom>
          <a:noFill/>
        </p:spPr>
        <p:txBody>
          <a:bodyPr wrap="square" rtlCol="0">
            <a:spAutoFit/>
          </a:bodyPr>
          <a:lstStyle/>
          <a:p>
            <a:r>
              <a:rPr lang="en-US" dirty="0">
                <a:solidFill>
                  <a:schemeClr val="accent5">
                    <a:lumMod val="50000"/>
                  </a:schemeClr>
                </a:solidFill>
                <a:latin typeface="Baskerville Old Face" panose="02020602080505020303" pitchFamily="18" charset="77"/>
              </a:rPr>
              <a:t>Bias</a:t>
            </a:r>
          </a:p>
        </p:txBody>
      </p:sp>
    </p:spTree>
    <p:extLst>
      <p:ext uri="{BB962C8B-B14F-4D97-AF65-F5344CB8AC3E}">
        <p14:creationId xmlns:p14="http://schemas.microsoft.com/office/powerpoint/2010/main" val="72942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50D1-90E9-EF4A-867F-F99FD97229BA}"/>
              </a:ext>
            </a:extLst>
          </p:cNvPr>
          <p:cNvSpPr>
            <a:spLocks noGrp="1"/>
          </p:cNvSpPr>
          <p:nvPr>
            <p:ph type="title"/>
          </p:nvPr>
        </p:nvSpPr>
        <p:spPr>
          <a:xfrm>
            <a:off x="2951021" y="557333"/>
            <a:ext cx="7958331" cy="1077229"/>
          </a:xfrm>
        </p:spPr>
        <p:txBody>
          <a:bodyPr>
            <a:normAutofit/>
          </a:bodyPr>
          <a:lstStyle/>
          <a:p>
            <a:r>
              <a:rPr lang="en-US" sz="4000" dirty="0"/>
              <a:t>Procedures/Processes</a:t>
            </a:r>
          </a:p>
        </p:txBody>
      </p:sp>
      <p:sp>
        <p:nvSpPr>
          <p:cNvPr id="3" name="Content Placeholder 2">
            <a:extLst>
              <a:ext uri="{FF2B5EF4-FFF2-40B4-BE49-F238E27FC236}">
                <a16:creationId xmlns:a16="http://schemas.microsoft.com/office/drawing/2014/main" id="{E08DDB55-6F2E-E241-A427-630A15820002}"/>
              </a:ext>
            </a:extLst>
          </p:cNvPr>
          <p:cNvSpPr>
            <a:spLocks noGrp="1"/>
          </p:cNvSpPr>
          <p:nvPr>
            <p:ph idx="1"/>
          </p:nvPr>
        </p:nvSpPr>
        <p:spPr>
          <a:xfrm>
            <a:off x="1946787" y="1634562"/>
            <a:ext cx="8623352" cy="4415382"/>
          </a:xfrm>
        </p:spPr>
        <p:txBody>
          <a:bodyPr>
            <a:normAutofit fontScale="77500" lnSpcReduction="20000"/>
          </a:bodyPr>
          <a:lstStyle/>
          <a:p>
            <a:endParaRPr lang="en-US" dirty="0"/>
          </a:p>
          <a:p>
            <a:pPr lvl="2" fontAlgn="base"/>
            <a:r>
              <a:rPr lang="en-US" sz="3600" dirty="0"/>
              <a:t>Concerns/Reports</a:t>
            </a:r>
          </a:p>
          <a:p>
            <a:pPr lvl="2" fontAlgn="base"/>
            <a:r>
              <a:rPr lang="en-US" sz="3600" dirty="0"/>
              <a:t>Informal Complaints</a:t>
            </a:r>
          </a:p>
          <a:p>
            <a:pPr lvl="2" fontAlgn="base"/>
            <a:r>
              <a:rPr lang="en-US" sz="3600" dirty="0"/>
              <a:t>Formal Complaints</a:t>
            </a:r>
          </a:p>
          <a:p>
            <a:pPr lvl="2" fontAlgn="base"/>
            <a:r>
              <a:rPr lang="en-US" sz="3600" dirty="0"/>
              <a:t>Investigation</a:t>
            </a:r>
          </a:p>
          <a:p>
            <a:pPr lvl="2" fontAlgn="base"/>
            <a:r>
              <a:rPr lang="en-US" sz="3600" dirty="0"/>
              <a:t>Decision-making</a:t>
            </a:r>
          </a:p>
          <a:p>
            <a:pPr lvl="2" fontAlgn="base"/>
            <a:r>
              <a:rPr lang="en-US" sz="3600" dirty="0"/>
              <a:t>Appeals</a:t>
            </a:r>
          </a:p>
          <a:p>
            <a:pPr lvl="2" fontAlgn="base"/>
            <a:r>
              <a:rPr lang="en-US" sz="3600" dirty="0"/>
              <a:t>Or Informal Resolution</a:t>
            </a:r>
          </a:p>
          <a:p>
            <a:endParaRPr lang="en-US" dirty="0"/>
          </a:p>
        </p:txBody>
      </p:sp>
      <p:pic>
        <p:nvPicPr>
          <p:cNvPr id="5" name="Picture 4">
            <a:extLst>
              <a:ext uri="{FF2B5EF4-FFF2-40B4-BE49-F238E27FC236}">
                <a16:creationId xmlns:a16="http://schemas.microsoft.com/office/drawing/2014/main" id="{6BB5D7F8-7C63-D64C-ACF7-20B00344EC66}"/>
              </a:ext>
            </a:extLst>
          </p:cNvPr>
          <p:cNvPicPr>
            <a:picLocks noChangeAspect="1"/>
          </p:cNvPicPr>
          <p:nvPr/>
        </p:nvPicPr>
        <p:blipFill>
          <a:blip r:embed="rId3"/>
          <a:stretch>
            <a:fillRect/>
          </a:stretch>
        </p:blipFill>
        <p:spPr>
          <a:xfrm>
            <a:off x="7959622" y="2895396"/>
            <a:ext cx="2501915" cy="1661856"/>
          </a:xfrm>
          <a:prstGeom prst="rect">
            <a:avLst/>
          </a:prstGeom>
          <a:effectLst>
            <a:softEdge rad="241300"/>
          </a:effectLst>
        </p:spPr>
      </p:pic>
    </p:spTree>
    <p:extLst>
      <p:ext uri="{BB962C8B-B14F-4D97-AF65-F5344CB8AC3E}">
        <p14:creationId xmlns:p14="http://schemas.microsoft.com/office/powerpoint/2010/main" val="228233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F8028-F21B-D84C-9310-49B8E68715C0}"/>
              </a:ext>
            </a:extLst>
          </p:cNvPr>
          <p:cNvSpPr>
            <a:spLocks noGrp="1"/>
          </p:cNvSpPr>
          <p:nvPr>
            <p:ph type="title"/>
          </p:nvPr>
        </p:nvSpPr>
        <p:spPr>
          <a:xfrm>
            <a:off x="2200034" y="615225"/>
            <a:ext cx="8713337" cy="2064826"/>
          </a:xfrm>
        </p:spPr>
        <p:txBody>
          <a:bodyPr>
            <a:normAutofit fontScale="90000"/>
          </a:bodyPr>
          <a:lstStyle/>
          <a:p>
            <a:br>
              <a:rPr lang="en-US" sz="2700" dirty="0"/>
            </a:br>
            <a:r>
              <a:rPr lang="en-US" sz="2700" dirty="0"/>
              <a:t>The School can be found liable if it has “actual knowledge” of a Title IX violation and fails to act accordingly. </a:t>
            </a:r>
            <a:br>
              <a:rPr lang="en-US" sz="2700" dirty="0"/>
            </a:br>
            <a:br>
              <a:rPr lang="en-US" sz="2700" dirty="0"/>
            </a:br>
            <a:r>
              <a:rPr lang="en-US" sz="2700" dirty="0"/>
              <a:t>“Actual Knowledge” means </a:t>
            </a:r>
            <a:r>
              <a:rPr lang="en-US" sz="2700" i="1" u="sng" dirty="0"/>
              <a:t>any</a:t>
            </a:r>
            <a:r>
              <a:rPr lang="en-US" sz="2700" dirty="0"/>
              <a:t> employee notified of a violation is imputed to the School. So reporting is necessary for </a:t>
            </a:r>
            <a:r>
              <a:rPr lang="en-US" sz="2700" i="1" u="sng" dirty="0"/>
              <a:t>all</a:t>
            </a:r>
            <a:r>
              <a:rPr lang="en-US" sz="2700" dirty="0"/>
              <a:t> employees. </a:t>
            </a:r>
            <a:br>
              <a:rPr lang="en-US" dirty="0"/>
            </a:br>
            <a:endParaRPr lang="en-US" dirty="0"/>
          </a:p>
        </p:txBody>
      </p:sp>
      <p:sp>
        <p:nvSpPr>
          <p:cNvPr id="5" name="Text Placeholder 4">
            <a:extLst>
              <a:ext uri="{FF2B5EF4-FFF2-40B4-BE49-F238E27FC236}">
                <a16:creationId xmlns:a16="http://schemas.microsoft.com/office/drawing/2014/main" id="{C8BEB0A3-09D3-E14B-B432-424DA12DDE80}"/>
              </a:ext>
            </a:extLst>
          </p:cNvPr>
          <p:cNvSpPr>
            <a:spLocks noGrp="1"/>
          </p:cNvSpPr>
          <p:nvPr>
            <p:ph type="body" idx="1"/>
          </p:nvPr>
        </p:nvSpPr>
        <p:spPr>
          <a:xfrm>
            <a:off x="2243138" y="3009900"/>
            <a:ext cx="8894254" cy="3116580"/>
          </a:xfrm>
        </p:spPr>
        <p:txBody>
          <a:bodyPr>
            <a:normAutofit fontScale="85000" lnSpcReduction="20000"/>
          </a:bodyPr>
          <a:lstStyle/>
          <a:p>
            <a:endParaRPr lang="en-US" dirty="0"/>
          </a:p>
          <a:p>
            <a:pPr lvl="2" fontAlgn="base"/>
            <a:r>
              <a:rPr lang="en-US" sz="2400" dirty="0"/>
              <a:t>Important to note that employee’s still have an independent obligation to report child abuse - so even if they’ve reported for Title IX purposes, that doesn’t cover them as a mandatory reporter (if warranted). </a:t>
            </a:r>
          </a:p>
          <a:p>
            <a:pPr lvl="2" fontAlgn="base"/>
            <a:endParaRPr lang="en-US" sz="2400" dirty="0"/>
          </a:p>
          <a:p>
            <a:pPr lvl="2" fontAlgn="base"/>
            <a:r>
              <a:rPr lang="en-US" sz="2400" b="1" u="sng" dirty="0"/>
              <a:t>ALSO, it is an employee’s responsibility to report any and all concerns or claims, and not investigate to determine any facts. </a:t>
            </a:r>
          </a:p>
          <a:p>
            <a:endParaRPr lang="en-US" dirty="0"/>
          </a:p>
        </p:txBody>
      </p:sp>
      <p:pic>
        <p:nvPicPr>
          <p:cNvPr id="3" name="Picture 2">
            <a:extLst>
              <a:ext uri="{FF2B5EF4-FFF2-40B4-BE49-F238E27FC236}">
                <a16:creationId xmlns:a16="http://schemas.microsoft.com/office/drawing/2014/main" id="{8B57A07D-7AD2-3646-AA0E-70B09190E874}"/>
              </a:ext>
            </a:extLst>
          </p:cNvPr>
          <p:cNvPicPr>
            <a:picLocks noChangeAspect="1"/>
          </p:cNvPicPr>
          <p:nvPr/>
        </p:nvPicPr>
        <p:blipFill rotWithShape="1">
          <a:blip r:embed="rId3"/>
          <a:srcRect t="16302" b="16302"/>
          <a:stretch/>
        </p:blipFill>
        <p:spPr>
          <a:xfrm rot="1288688">
            <a:off x="1488834" y="3347884"/>
            <a:ext cx="1422400" cy="958646"/>
          </a:xfrm>
          <a:prstGeom prst="rect">
            <a:avLst/>
          </a:prstGeom>
          <a:effectLst>
            <a:outerShdw blurRad="50800" dist="50800" dir="5400000" algn="ctr" rotWithShape="0">
              <a:srgbClr val="000000">
                <a:alpha val="73000"/>
              </a:srgbClr>
            </a:outerShdw>
            <a:softEdge rad="101600"/>
          </a:effectLst>
        </p:spPr>
      </p:pic>
    </p:spTree>
    <p:extLst>
      <p:ext uri="{BB962C8B-B14F-4D97-AF65-F5344CB8AC3E}">
        <p14:creationId xmlns:p14="http://schemas.microsoft.com/office/powerpoint/2010/main" val="192371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B14F-B053-A143-A531-8FF6A428DA50}"/>
              </a:ext>
            </a:extLst>
          </p:cNvPr>
          <p:cNvSpPr>
            <a:spLocks noGrp="1"/>
          </p:cNvSpPr>
          <p:nvPr>
            <p:ph type="title"/>
          </p:nvPr>
        </p:nvSpPr>
        <p:spPr>
          <a:xfrm>
            <a:off x="3233600" y="570313"/>
            <a:ext cx="7958331" cy="691560"/>
          </a:xfrm>
        </p:spPr>
        <p:txBody>
          <a:bodyPr/>
          <a:lstStyle/>
          <a:p>
            <a:r>
              <a:rPr lang="en-US" dirty="0"/>
              <a:t>What is ”Sexual Harassment”?</a:t>
            </a:r>
          </a:p>
        </p:txBody>
      </p:sp>
      <p:sp>
        <p:nvSpPr>
          <p:cNvPr id="3" name="Content Placeholder 2">
            <a:extLst>
              <a:ext uri="{FF2B5EF4-FFF2-40B4-BE49-F238E27FC236}">
                <a16:creationId xmlns:a16="http://schemas.microsoft.com/office/drawing/2014/main" id="{899FF186-62CC-C948-9C43-ED8241267B6A}"/>
              </a:ext>
            </a:extLst>
          </p:cNvPr>
          <p:cNvSpPr>
            <a:spLocks noGrp="1"/>
          </p:cNvSpPr>
          <p:nvPr>
            <p:ph idx="1"/>
          </p:nvPr>
        </p:nvSpPr>
        <p:spPr>
          <a:xfrm>
            <a:off x="619432" y="988142"/>
            <a:ext cx="10043652" cy="5869858"/>
          </a:xfrm>
        </p:spPr>
        <p:txBody>
          <a:bodyPr>
            <a:normAutofit/>
          </a:bodyPr>
          <a:lstStyle/>
          <a:p>
            <a:endParaRPr lang="en-US" dirty="0"/>
          </a:p>
          <a:p>
            <a:pPr lvl="1" fontAlgn="base"/>
            <a:r>
              <a:rPr lang="en-US" sz="2400" dirty="0"/>
              <a:t>Quid Pro Quo. An employee of the school conditioning the provision of an aid, benefit, or service of the school on an individual’s participation in unwelcome sexual conduct. </a:t>
            </a:r>
          </a:p>
          <a:p>
            <a:pPr lvl="1" fontAlgn="base"/>
            <a:r>
              <a:rPr lang="en-US" sz="2400" dirty="0"/>
              <a:t>Unwelcome Conduct (Severe and Pervasive and Objectively Offensive) that effectively denies a person equal access to the recipients education program or activity.</a:t>
            </a:r>
          </a:p>
          <a:p>
            <a:pPr lvl="2" fontAlgn="base"/>
            <a:r>
              <a:rPr lang="en-US" sz="2400" dirty="0"/>
              <a:t>Examples: unwelcome or unlawful sexual advances, sexual touching, comments, jokes, depictions, stories, etc. Must be based on sex (see definition). </a:t>
            </a:r>
          </a:p>
          <a:p>
            <a:pPr lvl="1" fontAlgn="base"/>
            <a:r>
              <a:rPr lang="en-US" sz="2400" dirty="0"/>
              <a:t>Sexual assault, dating violence, domestic violence, or stalking</a:t>
            </a:r>
          </a:p>
          <a:p>
            <a:endParaRPr lang="en-US" dirty="0"/>
          </a:p>
        </p:txBody>
      </p:sp>
      <p:pic>
        <p:nvPicPr>
          <p:cNvPr id="5" name="Picture 4">
            <a:extLst>
              <a:ext uri="{FF2B5EF4-FFF2-40B4-BE49-F238E27FC236}">
                <a16:creationId xmlns:a16="http://schemas.microsoft.com/office/drawing/2014/main" id="{B3FFEB0E-D709-5149-885F-71FC2476DA75}"/>
              </a:ext>
            </a:extLst>
          </p:cNvPr>
          <p:cNvPicPr>
            <a:picLocks noChangeAspect="1"/>
          </p:cNvPicPr>
          <p:nvPr/>
        </p:nvPicPr>
        <p:blipFill>
          <a:blip r:embed="rId3"/>
          <a:stretch>
            <a:fillRect/>
          </a:stretch>
        </p:blipFill>
        <p:spPr>
          <a:xfrm>
            <a:off x="9865137" y="1464800"/>
            <a:ext cx="1938671" cy="1278399"/>
          </a:xfrm>
          <a:prstGeom prst="rect">
            <a:avLst/>
          </a:prstGeom>
          <a:effectLst>
            <a:softEdge rad="38100"/>
          </a:effectLst>
        </p:spPr>
      </p:pic>
    </p:spTree>
    <p:extLst>
      <p:ext uri="{BB962C8B-B14F-4D97-AF65-F5344CB8AC3E}">
        <p14:creationId xmlns:p14="http://schemas.microsoft.com/office/powerpoint/2010/main" val="1041751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21013</TotalTime>
  <Words>2470</Words>
  <Application>Microsoft Office PowerPoint</Application>
  <PresentationFormat>Widescreen</PresentationFormat>
  <Paragraphs>180</Paragraphs>
  <Slides>29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Baskerville Old Face</vt:lpstr>
      <vt:lpstr>Calibri</vt:lpstr>
      <vt:lpstr>MS Shell Dlg 2</vt:lpstr>
      <vt:lpstr>Wingdings</vt:lpstr>
      <vt:lpstr>Wingdings 3</vt:lpstr>
      <vt:lpstr>Madison</vt:lpstr>
      <vt:lpstr>Title IX and Mandatory Reporting:  What School Employees Need to know</vt:lpstr>
      <vt:lpstr>Overview of Title IX</vt:lpstr>
      <vt:lpstr>New Rules – How They Came to Be</vt:lpstr>
      <vt:lpstr>Who Must Comply?</vt:lpstr>
      <vt:lpstr>New Requirements</vt:lpstr>
      <vt:lpstr>Types of Interactions that Could be Covered</vt:lpstr>
      <vt:lpstr>Procedures/Processes</vt:lpstr>
      <vt:lpstr> The School can be found liable if it has “actual knowledge” of a Title IX violation and fails to act accordingly.   “Actual Knowledge” means any employee notified of a violation is imputed to the School. So reporting is necessary for all employees.  </vt:lpstr>
      <vt:lpstr>What is ”Sexual Harassment”?</vt:lpstr>
      <vt:lpstr>What is the Scope of a School’s Educational Program or Activities?</vt:lpstr>
      <vt:lpstr>What is ”Sexual Harassment”?</vt:lpstr>
      <vt:lpstr>The School’s Responsibility</vt:lpstr>
      <vt:lpstr>Retaliation</vt:lpstr>
      <vt:lpstr>Who Can File a Report or Informal Complaint?</vt:lpstr>
      <vt:lpstr>“Supportive Measures”</vt:lpstr>
      <vt:lpstr>Confidentiality</vt:lpstr>
      <vt:lpstr>Mandatory Reporter: The Law</vt:lpstr>
      <vt:lpstr>Mandatory Reporter: Who?</vt:lpstr>
      <vt:lpstr>Mandatory Reporter: The Law</vt:lpstr>
      <vt:lpstr>Mandatory Reporter: Legal Definition of Child Abuse/Neglect</vt:lpstr>
      <vt:lpstr>Mandatory Reporter: Legal Definition of Child Abuse/Neglect</vt:lpstr>
      <vt:lpstr>Mandatory Reporter: Legal Definition of Child Abuse/Neglect</vt:lpstr>
      <vt:lpstr>Mandatory Reporter: Reporting vs. Investigating</vt:lpstr>
      <vt:lpstr>Mandatory Reporter: Criminal Aspects</vt:lpstr>
      <vt:lpstr>Mandatory Reporter: Recognizing Abuse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and Lis Richard</dc:creator>
  <cp:lastModifiedBy>Karin McWhorter</cp:lastModifiedBy>
  <cp:revision>72</cp:revision>
  <dcterms:created xsi:type="dcterms:W3CDTF">2021-01-19T17:51:33Z</dcterms:created>
  <dcterms:modified xsi:type="dcterms:W3CDTF">2023-10-30T20:05:11Z</dcterms:modified>
</cp:coreProperties>
</file>